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4115" r:id="rId1"/>
  </p:sldMasterIdLst>
  <p:notesMasterIdLst>
    <p:notesMasterId r:id="rId28"/>
  </p:notesMasterIdLst>
  <p:sldIdLst>
    <p:sldId id="284" r:id="rId2"/>
    <p:sldId id="258" r:id="rId3"/>
    <p:sldId id="257" r:id="rId4"/>
    <p:sldId id="285" r:id="rId5"/>
    <p:sldId id="264" r:id="rId6"/>
    <p:sldId id="287" r:id="rId7"/>
    <p:sldId id="286" r:id="rId8"/>
    <p:sldId id="267" r:id="rId9"/>
    <p:sldId id="268" r:id="rId10"/>
    <p:sldId id="289" r:id="rId11"/>
    <p:sldId id="290" r:id="rId12"/>
    <p:sldId id="271" r:id="rId13"/>
    <p:sldId id="272" r:id="rId14"/>
    <p:sldId id="291" r:id="rId15"/>
    <p:sldId id="292" r:id="rId16"/>
    <p:sldId id="275" r:id="rId17"/>
    <p:sldId id="276" r:id="rId18"/>
    <p:sldId id="278" r:id="rId19"/>
    <p:sldId id="293" r:id="rId20"/>
    <p:sldId id="294" r:id="rId21"/>
    <p:sldId id="279" r:id="rId22"/>
    <p:sldId id="280" r:id="rId23"/>
    <p:sldId id="282" r:id="rId24"/>
    <p:sldId id="296" r:id="rId25"/>
    <p:sldId id="295" r:id="rId26"/>
    <p:sldId id="283" r:id="rId27"/>
  </p:sldIdLst>
  <p:sldSz cx="9144000" cy="5143500" type="screen16x9"/>
  <p:notesSz cx="6858000" cy="9144000"/>
  <p:embeddedFontLst>
    <p:embeddedFont>
      <p:font typeface="Calibri" panose="020F0502020204030204" pitchFamily="34" charset="0"/>
      <p:regular r:id="rId29"/>
      <p:bold r:id="rId30"/>
      <p:italic r:id="rId31"/>
      <p:boldItalic r:id="rId32"/>
    </p:embeddedFont>
    <p:embeddedFont>
      <p:font typeface="Calibri Light" panose="020F0302020204030204" pitchFamily="34" charset="0"/>
      <p:regular r:id="rId33"/>
      <p:italic r:id="rId34"/>
    </p:embeddedFont>
    <p:embeddedFont>
      <p:font typeface="Ultra" panose="020B0604020202020204" charset="0"/>
      <p:regular r:id="rId3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94660"/>
  </p:normalViewPr>
  <p:slideViewPr>
    <p:cSldViewPr snapToGrid="0">
      <p:cViewPr varScale="1">
        <p:scale>
          <a:sx n="90" d="100"/>
          <a:sy n="90" d="100"/>
        </p:scale>
        <p:origin x="810"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42c822477a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42c822477a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424211247e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424211247e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42c822477a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42c822477a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423f7cba74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423f7cba74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424211247e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424211247e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42d5f15976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42d5f15976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42d5f1597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42d5f1597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423f7cba74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423f7cba74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42c822477a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42c822477a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423f7cba74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423f7cba74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42c822477a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42c822477a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423f7cba7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423f7cba7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42c822477a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42c822477a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423f7cba74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423f7cba74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569214"/>
            <a:ext cx="7543800" cy="267462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3341715"/>
            <a:ext cx="7543800" cy="85725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23F103-BC34-4FE4-A40E-EDDEECFDA5D0}" type="datetimeFigureOut">
              <a:rPr lang="en-US" smtClean="0"/>
              <a:pPr/>
              <a:t>10/6/2019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6922070"/>
      </p:ext>
    </p:extLst>
  </p:cSld>
  <p:clrMapOvr>
    <a:masterClrMapping/>
  </p:clrMapOvr>
  <p:hf sldNum="0" hdr="0" ft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451C3-0FF4-47C4-B829-773ADF60F88C}" type="datetimeFigureOut">
              <a:rPr lang="en-US" smtClean="0"/>
              <a:t>10/6/2019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79189370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311084"/>
            <a:ext cx="1971675" cy="431806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11083"/>
            <a:ext cx="5800725" cy="4318067"/>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451C3-0FF4-47C4-B829-773ADF60F88C}" type="datetimeFigureOut">
              <a:rPr lang="en-US" smtClean="0"/>
              <a:t>10/6/2019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56975928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880941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61825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451C3-0FF4-47C4-B829-773ADF60F88C}" type="datetimeFigureOut">
              <a:rPr lang="en-US" smtClean="0"/>
              <a:t>10/6/2019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46518227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3339846"/>
            <a:ext cx="7543800" cy="85725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10/6/2019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980006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E451C3-0FF4-47C4-B829-773ADF60F88C}" type="datetimeFigureOut">
              <a:rPr lang="en-US" smtClean="0"/>
              <a:t>10/6/2019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3326485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1936751"/>
            <a:ext cx="3703320" cy="253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1936751"/>
            <a:ext cx="3703320" cy="253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E451C3-0FF4-47C4-B829-773ADF60F88C}" type="datetimeFigureOut">
              <a:rPr lang="en-US" smtClean="0"/>
              <a:t>10/6/2019</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99595759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10/6/2019</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87685364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C8D7E02-BCB8-4D50-A234-369438C08659}" type="datetimeFigureOut">
              <a:rPr lang="en-US" smtClean="0"/>
              <a:t>10/6/2019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
              </a:t>
            </a:r>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84465391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548640"/>
            <a:ext cx="4869180"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194560"/>
            <a:ext cx="2400300" cy="2534343"/>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49134" y="4844839"/>
            <a:ext cx="1963883" cy="273844"/>
          </a:xfrm>
        </p:spPr>
        <p:txBody>
          <a:bodyPr/>
          <a:lstStyle>
            <a:lvl1pPr algn="l">
              <a:defRPr/>
            </a:lvl1pPr>
          </a:lstStyle>
          <a:p>
            <a:fld id="{2BE451C3-0FF4-47C4-B829-773ADF60F88C}" type="datetimeFigureOut">
              <a:rPr lang="en-US" smtClean="0"/>
              <a:t>10/6/2019</a:t>
            </a:fld>
            <a:endParaRPr lang="en-US" dirty="0"/>
          </a:p>
        </p:txBody>
      </p:sp>
      <p:sp>
        <p:nvSpPr>
          <p:cNvPr id="6" name="Footer Placeholder 5"/>
          <p:cNvSpPr>
            <a:spLocks noGrp="1"/>
          </p:cNvSpPr>
          <p:nvPr>
            <p:ph type="ftr" sz="quarter" idx="11"/>
          </p:nvPr>
        </p:nvSpPr>
        <p:spPr>
          <a:xfrm>
            <a:off x="3600450" y="4844839"/>
            <a:ext cx="3486150" cy="273844"/>
          </a:xfrm>
        </p:spPr>
        <p:txBody>
          <a:bodyPr/>
          <a:lstStyle>
            <a:lvl1pPr algn="l">
              <a:defRPr>
                <a:solidFill>
                  <a:schemeClr val="tx2"/>
                </a:solidFill>
              </a:defRPr>
            </a:lvl1pPr>
          </a:lstStyle>
          <a:p>
            <a:r>
              <a:rPr lang="en-US"/>
              <a:t>
              </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18261077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714750"/>
            <a:ext cx="9141619"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8630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4948" cy="617220"/>
          </a:xfrm>
        </p:spPr>
        <p:txBody>
          <a:bodyPr lIns="91440" tIns="0" rIns="9144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3686307"/>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22960" y="4430267"/>
            <a:ext cx="7584948" cy="44577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BE451C3-0FF4-47C4-B829-773ADF60F88C}" type="datetimeFigureOut">
              <a:rPr lang="en-US" smtClean="0"/>
              <a:t>10/6/2019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57519663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0737"/>
            <a:ext cx="9144001" cy="49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14953"/>
            <a:ext cx="7543800" cy="1088068"/>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384301"/>
            <a:ext cx="7543800" cy="301752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4844839"/>
            <a:ext cx="1854203" cy="273844"/>
          </a:xfrm>
          <a:prstGeom prst="rect">
            <a:avLst/>
          </a:prstGeom>
        </p:spPr>
        <p:txBody>
          <a:bodyPr vert="horz" lIns="91440" tIns="45720" rIns="91440" bIns="45720" rtlCol="0" anchor="ctr"/>
          <a:lstStyle>
            <a:lvl1pPr algn="l">
              <a:defRPr sz="675">
                <a:solidFill>
                  <a:srgbClr val="FFFFFF"/>
                </a:solidFill>
              </a:defRPr>
            </a:lvl1pPr>
          </a:lstStyle>
          <a:p>
            <a:fld id="{2BE451C3-0FF4-47C4-B829-773ADF60F88C}" type="datetimeFigureOut">
              <a:rPr lang="en-US" smtClean="0"/>
              <a:t>10/6/2019</a:t>
            </a:fld>
            <a:endParaRPr lang="en-US" dirty="0"/>
          </a:p>
        </p:txBody>
      </p:sp>
      <p:sp>
        <p:nvSpPr>
          <p:cNvPr id="5" name="Footer Placeholder 4"/>
          <p:cNvSpPr>
            <a:spLocks noGrp="1"/>
          </p:cNvSpPr>
          <p:nvPr>
            <p:ph type="ftr" sz="quarter" idx="3"/>
          </p:nvPr>
        </p:nvSpPr>
        <p:spPr>
          <a:xfrm>
            <a:off x="2764639" y="4844839"/>
            <a:ext cx="3617103" cy="273844"/>
          </a:xfrm>
          <a:prstGeom prst="rect">
            <a:avLst/>
          </a:prstGeom>
        </p:spPr>
        <p:txBody>
          <a:bodyPr vert="horz" lIns="91440" tIns="45720" rIns="91440" bIns="45720" rtlCol="0" anchor="ctr"/>
          <a:lstStyle>
            <a:lvl1pPr algn="ctr">
              <a:defRPr sz="675" cap="all" baseline="0">
                <a:solidFill>
                  <a:srgbClr val="FFFFFF"/>
                </a:solidFill>
              </a:defRPr>
            </a:lvl1pPr>
          </a:lstStyle>
          <a:p>
            <a:r>
              <a:rPr lang="en-US"/>
              <a:t>
              </a:t>
            </a:r>
            <a:endParaRPr lang="en-US" dirty="0"/>
          </a:p>
        </p:txBody>
      </p:sp>
      <p:sp>
        <p:nvSpPr>
          <p:cNvPr id="6" name="Slide Number Placeholder 5"/>
          <p:cNvSpPr>
            <a:spLocks noGrp="1"/>
          </p:cNvSpPr>
          <p:nvPr>
            <p:ph type="sldNum" sz="quarter" idx="4"/>
          </p:nvPr>
        </p:nvSpPr>
        <p:spPr>
          <a:xfrm>
            <a:off x="7425344" y="4844839"/>
            <a:ext cx="984019" cy="273844"/>
          </a:xfrm>
          <a:prstGeom prst="rect">
            <a:avLst/>
          </a:prstGeom>
        </p:spPr>
        <p:txBody>
          <a:bodyPr vert="horz" lIns="91440" tIns="45720" rIns="91440" bIns="45720" rtlCol="0" anchor="ctr"/>
          <a:lstStyle>
            <a:lvl1pPr algn="r">
              <a:defRPr sz="788">
                <a:solidFill>
                  <a:srgbClr val="FFFFFF"/>
                </a:solidFill>
              </a:defRPr>
            </a:lvl1pPr>
          </a:lstStyle>
          <a:p>
            <a:pPr marL="0" lvl="0" indent="0" algn="r" rtl="0">
              <a:spcBef>
                <a:spcPts val="0"/>
              </a:spcBef>
              <a:spcAft>
                <a:spcPts val="0"/>
              </a:spcAft>
              <a:buNone/>
            </a:pPr>
            <a:fld id="{00000000-1234-1234-1234-123412341234}" type="slidenum">
              <a:rPr lang="en" smtClean="0"/>
              <a:t>‹#›</a:t>
            </a:fld>
            <a:endParaRPr lang="en"/>
          </a:p>
        </p:txBody>
      </p:sp>
      <p:cxnSp>
        <p:nvCxnSpPr>
          <p:cNvPr id="10" name="Straight Connector 9"/>
          <p:cNvCxnSpPr/>
          <p:nvPr/>
        </p:nvCxnSpPr>
        <p:spPr>
          <a:xfrm>
            <a:off x="895149" y="1303384"/>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2236499"/>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 id="2147484128" r:id="rId13"/>
  </p:sldLayoutIdLst>
  <p:hf sldNum="0" hdr="0" ftr="0" dt="0"/>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074AF5-A2F6-4DE9-89D0-85C304656158}"/>
              </a:ext>
            </a:extLst>
          </p:cNvPr>
          <p:cNvSpPr>
            <a:spLocks noGrp="1"/>
          </p:cNvSpPr>
          <p:nvPr>
            <p:ph type="title"/>
          </p:nvPr>
        </p:nvSpPr>
        <p:spPr>
          <a:xfrm>
            <a:off x="2753832" y="288275"/>
            <a:ext cx="5964865" cy="572700"/>
          </a:xfrm>
        </p:spPr>
        <p:txBody>
          <a:bodyPr/>
          <a:lstStyle/>
          <a:p>
            <a:r>
              <a:rPr lang="en-US" sz="2400" dirty="0"/>
              <a:t>Warm-Up: Monday, October 7, 2019</a:t>
            </a:r>
          </a:p>
        </p:txBody>
      </p:sp>
      <p:sp>
        <p:nvSpPr>
          <p:cNvPr id="5" name="Text Placeholder 4">
            <a:extLst>
              <a:ext uri="{FF2B5EF4-FFF2-40B4-BE49-F238E27FC236}">
                <a16:creationId xmlns:a16="http://schemas.microsoft.com/office/drawing/2014/main" id="{16C97F5A-A465-40DA-AEE5-66D355CF8137}"/>
              </a:ext>
            </a:extLst>
          </p:cNvPr>
          <p:cNvSpPr>
            <a:spLocks noGrp="1"/>
          </p:cNvSpPr>
          <p:nvPr>
            <p:ph type="body" idx="1"/>
          </p:nvPr>
        </p:nvSpPr>
        <p:spPr>
          <a:xfrm>
            <a:off x="311700" y="860975"/>
            <a:ext cx="8520600" cy="3707900"/>
          </a:xfrm>
        </p:spPr>
        <p:txBody>
          <a:bodyPr/>
          <a:lstStyle/>
          <a:p>
            <a:pPr>
              <a:buAutoNum type="arabicPeriod"/>
            </a:pPr>
            <a:r>
              <a:rPr lang="en-US" sz="2400" dirty="0"/>
              <a:t>We are on a short schedule today- Work Fast!</a:t>
            </a:r>
          </a:p>
          <a:p>
            <a:pPr>
              <a:buAutoNum type="arabicPeriod"/>
            </a:pPr>
            <a:r>
              <a:rPr lang="en-US" sz="2400" dirty="0"/>
              <a:t>With any color marker, circle in all United States land</a:t>
            </a:r>
            <a:r>
              <a:rPr lang="en-US" sz="2400" dirty="0">
                <a:solidFill>
                  <a:schemeClr val="bg1"/>
                </a:solidFill>
              </a:rPr>
              <a:t>. </a:t>
            </a:r>
          </a:p>
        </p:txBody>
      </p:sp>
      <p:pic>
        <p:nvPicPr>
          <p:cNvPr id="7" name="Picture 6">
            <a:extLst>
              <a:ext uri="{FF2B5EF4-FFF2-40B4-BE49-F238E27FC236}">
                <a16:creationId xmlns:a16="http://schemas.microsoft.com/office/drawing/2014/main" id="{3276D258-88D3-49C0-B35B-83ACFBC402D1}"/>
              </a:ext>
            </a:extLst>
          </p:cNvPr>
          <p:cNvPicPr>
            <a:picLocks noChangeAspect="1"/>
          </p:cNvPicPr>
          <p:nvPr/>
        </p:nvPicPr>
        <p:blipFill>
          <a:blip r:embed="rId2"/>
          <a:stretch>
            <a:fillRect/>
          </a:stretch>
        </p:blipFill>
        <p:spPr>
          <a:xfrm>
            <a:off x="1754370" y="1790397"/>
            <a:ext cx="5004169" cy="2302583"/>
          </a:xfrm>
          <a:prstGeom prst="rect">
            <a:avLst/>
          </a:prstGeom>
        </p:spPr>
      </p:pic>
    </p:spTree>
    <p:extLst>
      <p:ext uri="{BB962C8B-B14F-4D97-AF65-F5344CB8AC3E}">
        <p14:creationId xmlns:p14="http://schemas.microsoft.com/office/powerpoint/2010/main" val="351255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30A754-9C9C-41AB-911D-031705F86C15}"/>
              </a:ext>
            </a:extLst>
          </p:cNvPr>
          <p:cNvSpPr>
            <a:spLocks noGrp="1"/>
          </p:cNvSpPr>
          <p:nvPr>
            <p:ph type="title" idx="4294967295"/>
          </p:nvPr>
        </p:nvSpPr>
        <p:spPr>
          <a:xfrm>
            <a:off x="3305060" y="181263"/>
            <a:ext cx="2057400" cy="527050"/>
          </a:xfrm>
        </p:spPr>
        <p:txBody>
          <a:bodyPr>
            <a:normAutofit fontScale="90000"/>
          </a:bodyPr>
          <a:lstStyle/>
          <a:p>
            <a:r>
              <a:rPr lang="en-US" dirty="0"/>
              <a:t>Guam</a:t>
            </a:r>
          </a:p>
        </p:txBody>
      </p:sp>
      <p:sp>
        <p:nvSpPr>
          <p:cNvPr id="7" name="TextBox 6">
            <a:extLst>
              <a:ext uri="{FF2B5EF4-FFF2-40B4-BE49-F238E27FC236}">
                <a16:creationId xmlns:a16="http://schemas.microsoft.com/office/drawing/2014/main" id="{951C14C1-0B92-4DEB-BD66-3ACE050EC883}"/>
              </a:ext>
            </a:extLst>
          </p:cNvPr>
          <p:cNvSpPr txBox="1"/>
          <p:nvPr/>
        </p:nvSpPr>
        <p:spPr>
          <a:xfrm>
            <a:off x="170121" y="531628"/>
            <a:ext cx="8835656" cy="4216539"/>
          </a:xfrm>
          <a:prstGeom prst="rect">
            <a:avLst/>
          </a:prstGeom>
          <a:noFill/>
        </p:spPr>
        <p:txBody>
          <a:bodyPr wrap="square" rtlCol="0">
            <a:spAutoFit/>
          </a:bodyPr>
          <a:lstStyle/>
          <a:p>
            <a:r>
              <a:rPr lang="en-US" sz="3600" dirty="0">
                <a:solidFill>
                  <a:srgbClr val="FF0000"/>
                </a:solidFill>
              </a:rPr>
              <a:t>US Importance: </a:t>
            </a:r>
          </a:p>
          <a:p>
            <a:pPr marL="514350" indent="-514350">
              <a:buFont typeface="+mj-lt"/>
              <a:buAutoNum type="arabicPeriod"/>
            </a:pPr>
            <a:r>
              <a:rPr lang="en-US" sz="2800" u="sng" dirty="0"/>
              <a:t>Strategically Important </a:t>
            </a:r>
            <a:r>
              <a:rPr lang="en-US" sz="2800" dirty="0"/>
              <a:t>to the US (keeps a US presence in the </a:t>
            </a:r>
            <a:r>
              <a:rPr lang="en-US" sz="2800" u="sng" dirty="0"/>
              <a:t>Pacific Ocean</a:t>
            </a:r>
            <a:r>
              <a:rPr lang="en-US" sz="2800" dirty="0"/>
              <a:t>)</a:t>
            </a:r>
          </a:p>
          <a:p>
            <a:pPr marL="514350" indent="-514350">
              <a:buFont typeface="+mj-lt"/>
              <a:buAutoNum type="arabicPeriod"/>
            </a:pPr>
            <a:r>
              <a:rPr lang="en-US" sz="2800" dirty="0"/>
              <a:t>Needed Naval and Air </a:t>
            </a:r>
            <a:r>
              <a:rPr lang="en-US" sz="2800" dirty="0" err="1"/>
              <a:t>forceBase</a:t>
            </a:r>
            <a:r>
              <a:rPr lang="en-US" sz="2800" dirty="0"/>
              <a:t> in the Pacific after </a:t>
            </a:r>
            <a:r>
              <a:rPr lang="en-US" sz="2800" u="sng" dirty="0"/>
              <a:t>WW2. </a:t>
            </a:r>
          </a:p>
          <a:p>
            <a:pPr marL="514350" indent="-514350">
              <a:buFont typeface="+mj-lt"/>
              <a:buAutoNum type="arabicPeriod"/>
            </a:pPr>
            <a:r>
              <a:rPr lang="en-US" sz="2800" dirty="0"/>
              <a:t>Today its our closest base to </a:t>
            </a:r>
            <a:r>
              <a:rPr lang="en-US" sz="2800" u="sng" dirty="0"/>
              <a:t>North Korea</a:t>
            </a:r>
          </a:p>
          <a:p>
            <a:pPr marL="514350" indent="-514350">
              <a:buFont typeface="+mj-lt"/>
              <a:buAutoNum type="arabicPeriod"/>
            </a:pPr>
            <a:r>
              <a:rPr lang="en-US" sz="2800" dirty="0"/>
              <a:t>Over </a:t>
            </a:r>
            <a:r>
              <a:rPr lang="en-US" sz="2800" u="sng" dirty="0"/>
              <a:t>20,000</a:t>
            </a:r>
            <a:r>
              <a:rPr lang="en-US" sz="2800" dirty="0"/>
              <a:t> Active Military Personnel on the island with a population of only </a:t>
            </a:r>
            <a:r>
              <a:rPr lang="en-US" sz="2800" u="sng" dirty="0"/>
              <a:t>100,000</a:t>
            </a:r>
            <a:r>
              <a:rPr lang="en-US" sz="2800" dirty="0"/>
              <a:t> people.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467153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30A754-9C9C-41AB-911D-031705F86C15}"/>
              </a:ext>
            </a:extLst>
          </p:cNvPr>
          <p:cNvSpPr>
            <a:spLocks noGrp="1"/>
          </p:cNvSpPr>
          <p:nvPr>
            <p:ph type="title" idx="4294967295"/>
          </p:nvPr>
        </p:nvSpPr>
        <p:spPr>
          <a:xfrm>
            <a:off x="3305060" y="181263"/>
            <a:ext cx="2057400" cy="527050"/>
          </a:xfrm>
        </p:spPr>
        <p:txBody>
          <a:bodyPr>
            <a:normAutofit fontScale="90000"/>
          </a:bodyPr>
          <a:lstStyle/>
          <a:p>
            <a:r>
              <a:rPr lang="en-US" dirty="0"/>
              <a:t>Guam</a:t>
            </a:r>
          </a:p>
        </p:txBody>
      </p:sp>
      <p:sp>
        <p:nvSpPr>
          <p:cNvPr id="7" name="TextBox 6">
            <a:extLst>
              <a:ext uri="{FF2B5EF4-FFF2-40B4-BE49-F238E27FC236}">
                <a16:creationId xmlns:a16="http://schemas.microsoft.com/office/drawing/2014/main" id="{951C14C1-0B92-4DEB-BD66-3ACE050EC883}"/>
              </a:ext>
            </a:extLst>
          </p:cNvPr>
          <p:cNvSpPr txBox="1"/>
          <p:nvPr/>
        </p:nvSpPr>
        <p:spPr>
          <a:xfrm>
            <a:off x="170121" y="531628"/>
            <a:ext cx="8835656" cy="2646878"/>
          </a:xfrm>
          <a:prstGeom prst="rect">
            <a:avLst/>
          </a:prstGeom>
          <a:noFill/>
        </p:spPr>
        <p:txBody>
          <a:bodyPr wrap="square" rtlCol="0">
            <a:spAutoFit/>
          </a:bodyPr>
          <a:lstStyle/>
          <a:p>
            <a:r>
              <a:rPr lang="en-US" sz="3200" b="1" dirty="0">
                <a:solidFill>
                  <a:srgbClr val="FF0000"/>
                </a:solidFill>
              </a:rPr>
              <a:t>Guam’s Rights Today</a:t>
            </a:r>
          </a:p>
          <a:p>
            <a:pPr marL="514350" indent="-514350">
              <a:buFont typeface="+mj-lt"/>
              <a:buAutoNum type="arabicPeriod" startAt="5"/>
            </a:pPr>
            <a:r>
              <a:rPr lang="en-US" sz="2800" dirty="0"/>
              <a:t>They </a:t>
            </a:r>
            <a:r>
              <a:rPr lang="en-US" sz="2800" u="sng" dirty="0"/>
              <a:t>Elect</a:t>
            </a:r>
            <a:r>
              <a:rPr lang="en-US" sz="2800" dirty="0"/>
              <a:t> their own </a:t>
            </a:r>
            <a:r>
              <a:rPr lang="en-US" sz="2800" u="sng" dirty="0"/>
              <a:t>Representatives</a:t>
            </a:r>
          </a:p>
          <a:p>
            <a:pPr marL="514350" indent="-514350">
              <a:buFont typeface="+mj-lt"/>
              <a:buAutoNum type="arabicPeriod" startAt="5"/>
            </a:pPr>
            <a:r>
              <a:rPr lang="en-US" sz="2800" dirty="0"/>
              <a:t>They </a:t>
            </a:r>
            <a:r>
              <a:rPr lang="en-US" sz="2800" u="sng" dirty="0"/>
              <a:t>do not participate </a:t>
            </a:r>
            <a:r>
              <a:rPr lang="en-US" sz="2800" dirty="0"/>
              <a:t>in US government</a:t>
            </a:r>
          </a:p>
          <a:p>
            <a:pPr marL="514350" indent="-514350">
              <a:buFont typeface="+mj-lt"/>
              <a:buAutoNum type="arabicPeriod" startAt="5"/>
            </a:pPr>
            <a:r>
              <a:rPr lang="en-US" sz="2800" dirty="0"/>
              <a:t>They </a:t>
            </a:r>
            <a:r>
              <a:rPr lang="en-US" sz="2800" u="sng" dirty="0"/>
              <a:t>are US citizens </a:t>
            </a:r>
            <a:r>
              <a:rPr lang="en-US" sz="2800" dirty="0"/>
              <a:t>(travel freely from US to Guam)</a:t>
            </a:r>
          </a:p>
          <a:p>
            <a:pPr marL="457200" indent="-457200">
              <a:buFont typeface="Arial" panose="020B0604020202020204" pitchFamily="34" charset="0"/>
              <a:buChar char="•"/>
            </a:pPr>
            <a:endParaRPr lang="en-US" sz="3200"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5447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1"/>
          <p:cNvSpPr txBox="1">
            <a:spLocks noGrp="1"/>
          </p:cNvSpPr>
          <p:nvPr>
            <p:ph type="title"/>
          </p:nvPr>
        </p:nvSpPr>
        <p:spPr>
          <a:xfrm>
            <a:off x="311700" y="212075"/>
            <a:ext cx="8520600" cy="106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Do you think</a:t>
            </a:r>
            <a:r>
              <a:rPr lang="en" dirty="0">
                <a:solidFill>
                  <a:srgbClr val="000000"/>
                </a:solidFill>
              </a:rPr>
              <a:t> Guamanians</a:t>
            </a:r>
            <a:r>
              <a:rPr lang="en" dirty="0"/>
              <a:t> identify as American or Guamanian first? Explain. </a:t>
            </a:r>
            <a:endParaRPr dirty="0"/>
          </a:p>
        </p:txBody>
      </p:sp>
      <p:pic>
        <p:nvPicPr>
          <p:cNvPr id="249" name="Google Shape;249;p41"/>
          <p:cNvPicPr preferRelativeResize="0"/>
          <p:nvPr/>
        </p:nvPicPr>
        <p:blipFill>
          <a:blip r:embed="rId3">
            <a:alphaModFix/>
          </a:blip>
          <a:stretch>
            <a:fillRect/>
          </a:stretch>
        </p:blipFill>
        <p:spPr>
          <a:xfrm>
            <a:off x="311700" y="2038775"/>
            <a:ext cx="3799450" cy="1997775"/>
          </a:xfrm>
          <a:prstGeom prst="rect">
            <a:avLst/>
          </a:prstGeom>
          <a:noFill/>
          <a:ln>
            <a:noFill/>
          </a:ln>
        </p:spPr>
      </p:pic>
      <p:pic>
        <p:nvPicPr>
          <p:cNvPr id="250" name="Google Shape;250;p41"/>
          <p:cNvPicPr preferRelativeResize="0"/>
          <p:nvPr/>
        </p:nvPicPr>
        <p:blipFill>
          <a:blip r:embed="rId4">
            <a:alphaModFix/>
          </a:blip>
          <a:stretch>
            <a:fillRect/>
          </a:stretch>
        </p:blipFill>
        <p:spPr>
          <a:xfrm>
            <a:off x="4508975" y="1679225"/>
            <a:ext cx="4323324" cy="2594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2"/>
          <p:cNvSpPr txBox="1">
            <a:spLocks noGrp="1"/>
          </p:cNvSpPr>
          <p:nvPr>
            <p:ph type="title"/>
          </p:nvPr>
        </p:nvSpPr>
        <p:spPr>
          <a:xfrm>
            <a:off x="227375" y="193425"/>
            <a:ext cx="8520600" cy="841800"/>
          </a:xfrm>
          <a:prstGeom prst="rect">
            <a:avLst/>
          </a:prstGeom>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3. American Samoa’s Location</a:t>
            </a:r>
            <a:endParaRPr dirty="0"/>
          </a:p>
        </p:txBody>
      </p:sp>
      <p:pic>
        <p:nvPicPr>
          <p:cNvPr id="256" name="Google Shape;256;p42"/>
          <p:cNvPicPr preferRelativeResize="0"/>
          <p:nvPr/>
        </p:nvPicPr>
        <p:blipFill>
          <a:blip r:embed="rId3">
            <a:alphaModFix/>
          </a:blip>
          <a:stretch>
            <a:fillRect/>
          </a:stretch>
        </p:blipFill>
        <p:spPr>
          <a:xfrm>
            <a:off x="1326500" y="1145475"/>
            <a:ext cx="6491000" cy="3803475"/>
          </a:xfrm>
          <a:prstGeom prst="rect">
            <a:avLst/>
          </a:prstGeom>
          <a:noFill/>
          <a:ln>
            <a:noFill/>
          </a:ln>
        </p:spPr>
      </p:pic>
      <p:sp>
        <p:nvSpPr>
          <p:cNvPr id="257" name="Google Shape;257;p42"/>
          <p:cNvSpPr/>
          <p:nvPr/>
        </p:nvSpPr>
        <p:spPr>
          <a:xfrm>
            <a:off x="7187900" y="1174450"/>
            <a:ext cx="198900" cy="1138200"/>
          </a:xfrm>
          <a:prstGeom prst="downArrow">
            <a:avLst>
              <a:gd name="adj1" fmla="val 50000"/>
              <a:gd name="adj2" fmla="val 500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8" name="Google Shape;258;p42" descr="Image result for compass rose"/>
          <p:cNvPicPr preferRelativeResize="0"/>
          <p:nvPr/>
        </p:nvPicPr>
        <p:blipFill>
          <a:blip r:embed="rId4">
            <a:alphaModFix/>
          </a:blip>
          <a:stretch>
            <a:fillRect/>
          </a:stretch>
        </p:blipFill>
        <p:spPr>
          <a:xfrm>
            <a:off x="6878050" y="2945175"/>
            <a:ext cx="1338900" cy="13389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30A754-9C9C-41AB-911D-031705F86C15}"/>
              </a:ext>
            </a:extLst>
          </p:cNvPr>
          <p:cNvSpPr>
            <a:spLocks noGrp="1"/>
          </p:cNvSpPr>
          <p:nvPr>
            <p:ph type="title" idx="4294967295"/>
          </p:nvPr>
        </p:nvSpPr>
        <p:spPr>
          <a:xfrm>
            <a:off x="2541181" y="181263"/>
            <a:ext cx="3317359" cy="527050"/>
          </a:xfrm>
        </p:spPr>
        <p:txBody>
          <a:bodyPr>
            <a:normAutofit fontScale="90000"/>
          </a:bodyPr>
          <a:lstStyle/>
          <a:p>
            <a:r>
              <a:rPr lang="en-US" dirty="0"/>
              <a:t>America Samoa</a:t>
            </a:r>
          </a:p>
        </p:txBody>
      </p:sp>
      <p:sp>
        <p:nvSpPr>
          <p:cNvPr id="7" name="TextBox 6">
            <a:extLst>
              <a:ext uri="{FF2B5EF4-FFF2-40B4-BE49-F238E27FC236}">
                <a16:creationId xmlns:a16="http://schemas.microsoft.com/office/drawing/2014/main" id="{951C14C1-0B92-4DEB-BD66-3ACE050EC883}"/>
              </a:ext>
            </a:extLst>
          </p:cNvPr>
          <p:cNvSpPr txBox="1"/>
          <p:nvPr/>
        </p:nvSpPr>
        <p:spPr>
          <a:xfrm>
            <a:off x="170121" y="531628"/>
            <a:ext cx="8835656" cy="3354765"/>
          </a:xfrm>
          <a:prstGeom prst="rect">
            <a:avLst/>
          </a:prstGeom>
          <a:noFill/>
        </p:spPr>
        <p:txBody>
          <a:bodyPr wrap="square" rtlCol="0">
            <a:spAutoFit/>
          </a:bodyPr>
          <a:lstStyle/>
          <a:p>
            <a:r>
              <a:rPr lang="en-US" sz="3600" dirty="0">
                <a:solidFill>
                  <a:srgbClr val="FF0000"/>
                </a:solidFill>
              </a:rPr>
              <a:t>US Importance: </a:t>
            </a:r>
          </a:p>
          <a:p>
            <a:pPr marL="514350" indent="-514350">
              <a:buFont typeface="+mj-lt"/>
              <a:buAutoNum type="arabicPeriod"/>
            </a:pPr>
            <a:r>
              <a:rPr lang="en-US" sz="2800" u="sng" dirty="0"/>
              <a:t>Strategically Important </a:t>
            </a:r>
            <a:r>
              <a:rPr lang="en-US" sz="2800" dirty="0"/>
              <a:t>to the US (keeps a US presence in the </a:t>
            </a:r>
            <a:r>
              <a:rPr lang="en-US" sz="2800" u="sng" dirty="0"/>
              <a:t>Pacific Ocean</a:t>
            </a:r>
            <a:r>
              <a:rPr lang="en-US" sz="2800" dirty="0"/>
              <a:t>)</a:t>
            </a:r>
          </a:p>
          <a:p>
            <a:pPr marL="514350" indent="-514350">
              <a:buFont typeface="+mj-lt"/>
              <a:buAutoNum type="arabicPeriod"/>
            </a:pPr>
            <a:r>
              <a:rPr lang="en-US" sz="2800" dirty="0"/>
              <a:t>Highest percentage of enlisted people in any American land.</a:t>
            </a:r>
          </a:p>
          <a:p>
            <a:pPr marL="514350" indent="-514350">
              <a:buFont typeface="+mj-lt"/>
              <a:buAutoNum type="arabicPeriod"/>
            </a:pPr>
            <a:r>
              <a:rPr lang="en-US" sz="2800" dirty="0"/>
              <a:t>Was Ceded (taken) by America in the early 1900’s.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079857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30A754-9C9C-41AB-911D-031705F86C15}"/>
              </a:ext>
            </a:extLst>
          </p:cNvPr>
          <p:cNvSpPr>
            <a:spLocks noGrp="1"/>
          </p:cNvSpPr>
          <p:nvPr>
            <p:ph type="title" idx="4294967295"/>
          </p:nvPr>
        </p:nvSpPr>
        <p:spPr>
          <a:xfrm>
            <a:off x="3305060" y="181263"/>
            <a:ext cx="2978782" cy="527050"/>
          </a:xfrm>
        </p:spPr>
        <p:txBody>
          <a:bodyPr>
            <a:normAutofit fontScale="90000"/>
          </a:bodyPr>
          <a:lstStyle/>
          <a:p>
            <a:r>
              <a:rPr lang="en-US" dirty="0"/>
              <a:t>American Samoa</a:t>
            </a:r>
          </a:p>
        </p:txBody>
      </p:sp>
      <p:sp>
        <p:nvSpPr>
          <p:cNvPr id="7" name="TextBox 6">
            <a:extLst>
              <a:ext uri="{FF2B5EF4-FFF2-40B4-BE49-F238E27FC236}">
                <a16:creationId xmlns:a16="http://schemas.microsoft.com/office/drawing/2014/main" id="{951C14C1-0B92-4DEB-BD66-3ACE050EC883}"/>
              </a:ext>
            </a:extLst>
          </p:cNvPr>
          <p:cNvSpPr txBox="1"/>
          <p:nvPr/>
        </p:nvSpPr>
        <p:spPr>
          <a:xfrm>
            <a:off x="170121" y="531628"/>
            <a:ext cx="8835656" cy="3508653"/>
          </a:xfrm>
          <a:prstGeom prst="rect">
            <a:avLst/>
          </a:prstGeom>
          <a:noFill/>
        </p:spPr>
        <p:txBody>
          <a:bodyPr wrap="square" rtlCol="0">
            <a:spAutoFit/>
          </a:bodyPr>
          <a:lstStyle/>
          <a:p>
            <a:r>
              <a:rPr lang="en-US" sz="3200" b="1" dirty="0">
                <a:solidFill>
                  <a:srgbClr val="FF0000"/>
                </a:solidFill>
              </a:rPr>
              <a:t>Samoa’s Rights Today</a:t>
            </a:r>
          </a:p>
          <a:p>
            <a:pPr marL="514350" indent="-514350">
              <a:buFont typeface="+mj-lt"/>
              <a:buAutoNum type="arabicPeriod" startAt="4"/>
            </a:pPr>
            <a:r>
              <a:rPr lang="en-US" sz="2800" dirty="0"/>
              <a:t>They </a:t>
            </a:r>
            <a:r>
              <a:rPr lang="en-US" sz="2800" u="sng" dirty="0"/>
              <a:t>Elect</a:t>
            </a:r>
            <a:r>
              <a:rPr lang="en-US" sz="2800" dirty="0"/>
              <a:t> their own </a:t>
            </a:r>
            <a:r>
              <a:rPr lang="en-US" sz="2800" u="sng" dirty="0" err="1"/>
              <a:t>Governer</a:t>
            </a:r>
            <a:endParaRPr lang="en-US" sz="2800" u="sng" dirty="0"/>
          </a:p>
          <a:p>
            <a:pPr marL="514350" indent="-514350">
              <a:buFont typeface="+mj-lt"/>
              <a:buAutoNum type="arabicPeriod" startAt="4"/>
            </a:pPr>
            <a:r>
              <a:rPr lang="en-US" sz="2800" dirty="0"/>
              <a:t>They have representation in Congress, but </a:t>
            </a:r>
            <a:r>
              <a:rPr lang="en-US" sz="2800" u="sng" dirty="0"/>
              <a:t>cant vote on current issues.</a:t>
            </a:r>
          </a:p>
          <a:p>
            <a:pPr marL="514350" indent="-514350">
              <a:buFont typeface="+mj-lt"/>
              <a:buAutoNum type="arabicPeriod" startAt="4"/>
            </a:pPr>
            <a:r>
              <a:rPr lang="en-US" sz="2800" dirty="0"/>
              <a:t>They are </a:t>
            </a:r>
            <a:r>
              <a:rPr lang="en-US" sz="2800" u="sng" dirty="0"/>
              <a:t>NOT US citizens</a:t>
            </a:r>
            <a:r>
              <a:rPr lang="en-US" sz="2800" dirty="0"/>
              <a:t>, but you can enlist in the Military and </a:t>
            </a:r>
            <a:r>
              <a:rPr lang="en-US" sz="2800" u="sng" dirty="0"/>
              <a:t>gain citizenship</a:t>
            </a:r>
            <a:r>
              <a:rPr lang="en-US" sz="2800" dirty="0"/>
              <a:t>.</a:t>
            </a:r>
          </a:p>
          <a:p>
            <a:pPr marL="457200" indent="-457200">
              <a:buFont typeface="Arial" panose="020B0604020202020204" pitchFamily="34" charset="0"/>
              <a:buChar char="•"/>
            </a:pPr>
            <a:endParaRPr lang="en-US" sz="3200"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453643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5"/>
          <p:cNvSpPr txBox="1">
            <a:spLocks noGrp="1"/>
          </p:cNvSpPr>
          <p:nvPr>
            <p:ph type="title"/>
          </p:nvPr>
        </p:nvSpPr>
        <p:spPr>
          <a:xfrm>
            <a:off x="311700" y="212075"/>
            <a:ext cx="8520600" cy="106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Can you figure out why more Samoans are unhappy with their current status? </a:t>
            </a:r>
            <a:endParaRPr dirty="0"/>
          </a:p>
        </p:txBody>
      </p:sp>
      <p:pic>
        <p:nvPicPr>
          <p:cNvPr id="278" name="Google Shape;278;p45"/>
          <p:cNvPicPr preferRelativeResize="0"/>
          <p:nvPr/>
        </p:nvPicPr>
        <p:blipFill>
          <a:blip r:embed="rId3">
            <a:alphaModFix/>
          </a:blip>
          <a:stretch>
            <a:fillRect/>
          </a:stretch>
        </p:blipFill>
        <p:spPr>
          <a:xfrm>
            <a:off x="311700" y="2038775"/>
            <a:ext cx="3799450" cy="1997775"/>
          </a:xfrm>
          <a:prstGeom prst="rect">
            <a:avLst/>
          </a:prstGeom>
          <a:noFill/>
          <a:ln>
            <a:noFill/>
          </a:ln>
        </p:spPr>
      </p:pic>
      <p:pic>
        <p:nvPicPr>
          <p:cNvPr id="279" name="Google Shape;279;p45"/>
          <p:cNvPicPr preferRelativeResize="0"/>
          <p:nvPr/>
        </p:nvPicPr>
        <p:blipFill>
          <a:blip r:embed="rId4">
            <a:alphaModFix/>
          </a:blip>
          <a:stretch>
            <a:fillRect/>
          </a:stretch>
        </p:blipFill>
        <p:spPr>
          <a:xfrm>
            <a:off x="4572000" y="2102863"/>
            <a:ext cx="3739200" cy="18696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6"/>
          <p:cNvSpPr txBox="1">
            <a:spLocks noGrp="1"/>
          </p:cNvSpPr>
          <p:nvPr>
            <p:ph type="title"/>
          </p:nvPr>
        </p:nvSpPr>
        <p:spPr>
          <a:xfrm>
            <a:off x="227375" y="193425"/>
            <a:ext cx="8520600" cy="841800"/>
          </a:xfrm>
          <a:prstGeom prst="rect">
            <a:avLst/>
          </a:prstGeom>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4. U.S. Virgin Islands’ Location</a:t>
            </a:r>
            <a:endParaRPr dirty="0"/>
          </a:p>
        </p:txBody>
      </p:sp>
      <p:pic>
        <p:nvPicPr>
          <p:cNvPr id="285" name="Google Shape;285;p46"/>
          <p:cNvPicPr preferRelativeResize="0"/>
          <p:nvPr/>
        </p:nvPicPr>
        <p:blipFill>
          <a:blip r:embed="rId3">
            <a:alphaModFix/>
          </a:blip>
          <a:stretch>
            <a:fillRect/>
          </a:stretch>
        </p:blipFill>
        <p:spPr>
          <a:xfrm>
            <a:off x="585088" y="1199675"/>
            <a:ext cx="7973820" cy="3803475"/>
          </a:xfrm>
          <a:prstGeom prst="rect">
            <a:avLst/>
          </a:prstGeom>
          <a:noFill/>
          <a:ln>
            <a:noFill/>
          </a:ln>
        </p:spPr>
      </p:pic>
      <p:sp>
        <p:nvSpPr>
          <p:cNvPr id="286" name="Google Shape;286;p46"/>
          <p:cNvSpPr/>
          <p:nvPr/>
        </p:nvSpPr>
        <p:spPr>
          <a:xfrm>
            <a:off x="5902350" y="3445075"/>
            <a:ext cx="198900" cy="1138200"/>
          </a:xfrm>
          <a:prstGeom prst="downArrow">
            <a:avLst>
              <a:gd name="adj1" fmla="val 50000"/>
              <a:gd name="adj2" fmla="val 500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7" name="Google Shape;287;p46" descr="Image result for compass rose"/>
          <p:cNvPicPr preferRelativeResize="0"/>
          <p:nvPr/>
        </p:nvPicPr>
        <p:blipFill>
          <a:blip r:embed="rId4">
            <a:alphaModFix/>
          </a:blip>
          <a:stretch>
            <a:fillRect/>
          </a:stretch>
        </p:blipFill>
        <p:spPr>
          <a:xfrm>
            <a:off x="7409075" y="3595625"/>
            <a:ext cx="1338900" cy="13389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8"/>
          <p:cNvSpPr txBox="1">
            <a:spLocks noGrp="1"/>
          </p:cNvSpPr>
          <p:nvPr>
            <p:ph type="title"/>
          </p:nvPr>
        </p:nvSpPr>
        <p:spPr>
          <a:xfrm>
            <a:off x="311700" y="143875"/>
            <a:ext cx="8520600" cy="572700"/>
          </a:xfrm>
          <a:prstGeom prst="rect">
            <a:avLst/>
          </a:prstGeom>
          <a:ln w="952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a:t>Importance of U.S. Virgin Islands</a:t>
            </a:r>
            <a:endParaRPr/>
          </a:p>
        </p:txBody>
      </p:sp>
      <p:pic>
        <p:nvPicPr>
          <p:cNvPr id="300" name="Google Shape;300;p48"/>
          <p:cNvPicPr preferRelativeResize="0"/>
          <p:nvPr/>
        </p:nvPicPr>
        <p:blipFill>
          <a:blip r:embed="rId3">
            <a:alphaModFix/>
          </a:blip>
          <a:stretch>
            <a:fillRect/>
          </a:stretch>
        </p:blipFill>
        <p:spPr>
          <a:xfrm>
            <a:off x="403975" y="1633025"/>
            <a:ext cx="2857500" cy="2143125"/>
          </a:xfrm>
          <a:prstGeom prst="rect">
            <a:avLst/>
          </a:prstGeom>
          <a:noFill/>
          <a:ln>
            <a:noFill/>
          </a:ln>
        </p:spPr>
      </p:pic>
      <p:pic>
        <p:nvPicPr>
          <p:cNvPr id="301" name="Google Shape;301;p48"/>
          <p:cNvPicPr preferRelativeResize="0"/>
          <p:nvPr/>
        </p:nvPicPr>
        <p:blipFill>
          <a:blip r:embed="rId4">
            <a:alphaModFix/>
          </a:blip>
          <a:stretch>
            <a:fillRect/>
          </a:stretch>
        </p:blipFill>
        <p:spPr>
          <a:xfrm>
            <a:off x="3413875" y="868975"/>
            <a:ext cx="5491286" cy="4122126"/>
          </a:xfrm>
          <a:prstGeom prst="rect">
            <a:avLst/>
          </a:prstGeom>
          <a:noFill/>
          <a:ln>
            <a:noFill/>
          </a:ln>
        </p:spPr>
      </p:pic>
      <p:pic>
        <p:nvPicPr>
          <p:cNvPr id="302" name="Google Shape;302;p48"/>
          <p:cNvPicPr preferRelativeResize="0"/>
          <p:nvPr/>
        </p:nvPicPr>
        <p:blipFill>
          <a:blip r:embed="rId5">
            <a:alphaModFix/>
          </a:blip>
          <a:stretch>
            <a:fillRect/>
          </a:stretch>
        </p:blipFill>
        <p:spPr>
          <a:xfrm>
            <a:off x="7426400" y="1037425"/>
            <a:ext cx="1301825" cy="7290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30A754-9C9C-41AB-911D-031705F86C15}"/>
              </a:ext>
            </a:extLst>
          </p:cNvPr>
          <p:cNvSpPr>
            <a:spLocks noGrp="1"/>
          </p:cNvSpPr>
          <p:nvPr>
            <p:ph type="title" idx="4294967295"/>
          </p:nvPr>
        </p:nvSpPr>
        <p:spPr>
          <a:xfrm>
            <a:off x="2126512" y="181263"/>
            <a:ext cx="4412511" cy="527050"/>
          </a:xfrm>
        </p:spPr>
        <p:txBody>
          <a:bodyPr>
            <a:normAutofit fontScale="90000"/>
          </a:bodyPr>
          <a:lstStyle/>
          <a:p>
            <a:r>
              <a:rPr lang="en-US" dirty="0"/>
              <a:t>American US Virgin Islands</a:t>
            </a:r>
          </a:p>
        </p:txBody>
      </p:sp>
      <p:sp>
        <p:nvSpPr>
          <p:cNvPr id="7" name="TextBox 6">
            <a:extLst>
              <a:ext uri="{FF2B5EF4-FFF2-40B4-BE49-F238E27FC236}">
                <a16:creationId xmlns:a16="http://schemas.microsoft.com/office/drawing/2014/main" id="{951C14C1-0B92-4DEB-BD66-3ACE050EC883}"/>
              </a:ext>
            </a:extLst>
          </p:cNvPr>
          <p:cNvSpPr txBox="1"/>
          <p:nvPr/>
        </p:nvSpPr>
        <p:spPr>
          <a:xfrm>
            <a:off x="170121" y="531628"/>
            <a:ext cx="8835656" cy="3785652"/>
          </a:xfrm>
          <a:prstGeom prst="rect">
            <a:avLst/>
          </a:prstGeom>
          <a:noFill/>
        </p:spPr>
        <p:txBody>
          <a:bodyPr wrap="square" rtlCol="0">
            <a:spAutoFit/>
          </a:bodyPr>
          <a:lstStyle/>
          <a:p>
            <a:r>
              <a:rPr lang="en-US" sz="3600" dirty="0">
                <a:solidFill>
                  <a:srgbClr val="FF0000"/>
                </a:solidFill>
              </a:rPr>
              <a:t>US Importance: </a:t>
            </a:r>
          </a:p>
          <a:p>
            <a:pPr marL="514350" indent="-514350">
              <a:buFont typeface="+mj-lt"/>
              <a:buAutoNum type="arabicPeriod"/>
            </a:pPr>
            <a:r>
              <a:rPr lang="en-US" sz="2800" dirty="0"/>
              <a:t>Was strategically Importance during </a:t>
            </a:r>
            <a:r>
              <a:rPr lang="en-US" sz="2800" u="sng" dirty="0"/>
              <a:t>colonization</a:t>
            </a:r>
            <a:r>
              <a:rPr lang="en-US" sz="2800" dirty="0"/>
              <a:t>, and the 1960’s during the </a:t>
            </a:r>
            <a:r>
              <a:rPr lang="en-US" sz="2800" u="sng" dirty="0"/>
              <a:t>Cuban Missile Crisis</a:t>
            </a:r>
            <a:r>
              <a:rPr lang="en-US" sz="2800" dirty="0"/>
              <a:t>. </a:t>
            </a:r>
          </a:p>
          <a:p>
            <a:pPr marL="514350" indent="-514350">
              <a:buFont typeface="+mj-lt"/>
              <a:buAutoNum type="arabicPeriod"/>
            </a:pPr>
            <a:r>
              <a:rPr lang="en-US" sz="2800" dirty="0"/>
              <a:t>Today it’s a large </a:t>
            </a:r>
            <a:r>
              <a:rPr lang="en-US" sz="2800" u="sng" dirty="0"/>
              <a:t>tourist destination</a:t>
            </a:r>
            <a:r>
              <a:rPr lang="en-US" sz="2800" dirty="0"/>
              <a:t>, brining in Money!</a:t>
            </a:r>
          </a:p>
          <a:p>
            <a:pPr marL="514350" indent="-514350">
              <a:buFont typeface="+mj-lt"/>
              <a:buAutoNum type="arabicPeriod"/>
            </a:pPr>
            <a:r>
              <a:rPr lang="en-US" sz="2800" dirty="0"/>
              <a:t>USA and England use the Virgin Islands to </a:t>
            </a:r>
            <a:r>
              <a:rPr lang="en-US" sz="2800" u="sng" dirty="0"/>
              <a:t>share control of the Caribbean. </a:t>
            </a:r>
          </a:p>
          <a:p>
            <a:pPr marL="514350" indent="-514350">
              <a:buFont typeface="+mj-lt"/>
              <a:buAutoNum type="arabicPeriod"/>
            </a:pPr>
            <a:r>
              <a:rPr lang="en-US" sz="2800" dirty="0"/>
              <a:t>Home to the </a:t>
            </a:r>
            <a:r>
              <a:rPr lang="en-US" sz="2800" u="sng" dirty="0"/>
              <a:t>largest</a:t>
            </a:r>
            <a:r>
              <a:rPr lang="en-US" sz="2800" dirty="0"/>
              <a:t> Caribbean </a:t>
            </a:r>
            <a:r>
              <a:rPr lang="en-US" sz="2800" u="sng" dirty="0"/>
              <a:t>Oil Refinery</a:t>
            </a:r>
            <a:r>
              <a:rPr lang="en-US" sz="2800" dirty="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021417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7" name="Title 6">
            <a:extLst>
              <a:ext uri="{FF2B5EF4-FFF2-40B4-BE49-F238E27FC236}">
                <a16:creationId xmlns:a16="http://schemas.microsoft.com/office/drawing/2014/main" id="{D8F7D2EB-620D-4834-BA9F-7443C6ABC381}"/>
              </a:ext>
            </a:extLst>
          </p:cNvPr>
          <p:cNvSpPr>
            <a:spLocks noGrp="1"/>
          </p:cNvSpPr>
          <p:nvPr>
            <p:ph type="title" idx="4294967295"/>
          </p:nvPr>
        </p:nvSpPr>
        <p:spPr>
          <a:xfrm>
            <a:off x="1600200" y="214313"/>
            <a:ext cx="7543800" cy="527050"/>
          </a:xfrm>
        </p:spPr>
        <p:txBody>
          <a:bodyPr>
            <a:normAutofit fontScale="90000"/>
          </a:bodyPr>
          <a:lstStyle/>
          <a:p>
            <a:r>
              <a:rPr lang="en-US" dirty="0"/>
              <a:t>Territories</a:t>
            </a:r>
          </a:p>
        </p:txBody>
      </p:sp>
      <p:sp>
        <p:nvSpPr>
          <p:cNvPr id="8" name="Content Placeholder 7">
            <a:extLst>
              <a:ext uri="{FF2B5EF4-FFF2-40B4-BE49-F238E27FC236}">
                <a16:creationId xmlns:a16="http://schemas.microsoft.com/office/drawing/2014/main" id="{7954D61F-F869-4C51-AABB-0ED0EA288EB9}"/>
              </a:ext>
            </a:extLst>
          </p:cNvPr>
          <p:cNvSpPr>
            <a:spLocks noGrp="1"/>
          </p:cNvSpPr>
          <p:nvPr>
            <p:ph sz="half" idx="4294967295"/>
          </p:nvPr>
        </p:nvSpPr>
        <p:spPr>
          <a:xfrm>
            <a:off x="712380" y="741363"/>
            <a:ext cx="2991257" cy="3660775"/>
          </a:xfrm>
        </p:spPr>
        <p:txBody>
          <a:bodyPr>
            <a:normAutofit lnSpcReduction="10000"/>
          </a:bodyPr>
          <a:lstStyle/>
          <a:p>
            <a:r>
              <a:rPr lang="en-US" sz="2400" b="1" dirty="0">
                <a:solidFill>
                  <a:srgbClr val="FF0000"/>
                </a:solidFill>
              </a:rPr>
              <a:t>Did You Know:</a:t>
            </a:r>
            <a:br>
              <a:rPr lang="en-US" sz="2400" b="1" dirty="0">
                <a:solidFill>
                  <a:schemeClr val="tx1"/>
                </a:solidFill>
              </a:rPr>
            </a:br>
            <a:r>
              <a:rPr lang="en" sz="2400" dirty="0">
                <a:solidFill>
                  <a:schemeClr val="tx1"/>
                </a:solidFill>
              </a:rPr>
              <a:t>There are </a:t>
            </a:r>
            <a:r>
              <a:rPr lang="en" sz="2400" b="1" dirty="0">
                <a:solidFill>
                  <a:schemeClr val="tx1"/>
                </a:solidFill>
              </a:rPr>
              <a:t>five</a:t>
            </a:r>
            <a:r>
              <a:rPr lang="en" sz="2400" dirty="0">
                <a:solidFill>
                  <a:schemeClr val="tx1"/>
                </a:solidFill>
              </a:rPr>
              <a:t> major U.S. territories. A U.S. territory is a </a:t>
            </a:r>
            <a:r>
              <a:rPr lang="en" sz="2400" u="sng" dirty="0">
                <a:solidFill>
                  <a:schemeClr val="tx1"/>
                </a:solidFill>
              </a:rPr>
              <a:t>partially self-governing piece of land under the authority of the U.S. government.</a:t>
            </a:r>
            <a:r>
              <a:rPr lang="en" sz="2400" dirty="0">
                <a:solidFill>
                  <a:schemeClr val="tx1"/>
                </a:solidFill>
              </a:rPr>
              <a:t> U.S. territories are </a:t>
            </a:r>
            <a:r>
              <a:rPr lang="en" sz="2400" u="sng" dirty="0">
                <a:solidFill>
                  <a:schemeClr val="tx1"/>
                </a:solidFill>
              </a:rPr>
              <a:t>not states, </a:t>
            </a:r>
            <a:r>
              <a:rPr lang="en" sz="2400" dirty="0">
                <a:solidFill>
                  <a:schemeClr val="tx1"/>
                </a:solidFill>
              </a:rPr>
              <a:t>but they do have </a:t>
            </a:r>
            <a:r>
              <a:rPr lang="en" sz="2400" u="sng" dirty="0">
                <a:solidFill>
                  <a:schemeClr val="tx1"/>
                </a:solidFill>
              </a:rPr>
              <a:t>representation in Congress.</a:t>
            </a:r>
            <a:r>
              <a:rPr lang="en" sz="2400" dirty="0">
                <a:solidFill>
                  <a:schemeClr val="tx1"/>
                </a:solidFill>
              </a:rPr>
              <a:t> </a:t>
            </a:r>
            <a:endParaRPr lang="en-US" sz="2000" dirty="0"/>
          </a:p>
        </p:txBody>
      </p:sp>
      <p:pic>
        <p:nvPicPr>
          <p:cNvPr id="10" name="Picture 9">
            <a:extLst>
              <a:ext uri="{FF2B5EF4-FFF2-40B4-BE49-F238E27FC236}">
                <a16:creationId xmlns:a16="http://schemas.microsoft.com/office/drawing/2014/main" id="{F173AD62-9DF2-4C8F-B12B-293D67B80834}"/>
              </a:ext>
            </a:extLst>
          </p:cNvPr>
          <p:cNvPicPr>
            <a:picLocks noChangeAspect="1"/>
          </p:cNvPicPr>
          <p:nvPr/>
        </p:nvPicPr>
        <p:blipFill>
          <a:blip r:embed="rId3"/>
          <a:stretch>
            <a:fillRect/>
          </a:stretch>
        </p:blipFill>
        <p:spPr>
          <a:xfrm>
            <a:off x="4912470" y="214313"/>
            <a:ext cx="3835196" cy="440213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30A754-9C9C-41AB-911D-031705F86C15}"/>
              </a:ext>
            </a:extLst>
          </p:cNvPr>
          <p:cNvSpPr>
            <a:spLocks noGrp="1"/>
          </p:cNvSpPr>
          <p:nvPr>
            <p:ph type="title" idx="4294967295"/>
          </p:nvPr>
        </p:nvSpPr>
        <p:spPr>
          <a:xfrm>
            <a:off x="2424223" y="181263"/>
            <a:ext cx="4433777" cy="527050"/>
          </a:xfrm>
        </p:spPr>
        <p:txBody>
          <a:bodyPr>
            <a:normAutofit fontScale="90000"/>
          </a:bodyPr>
          <a:lstStyle/>
          <a:p>
            <a:r>
              <a:rPr lang="en-US" dirty="0"/>
              <a:t>American US Virgin Islands</a:t>
            </a:r>
          </a:p>
        </p:txBody>
      </p:sp>
      <p:sp>
        <p:nvSpPr>
          <p:cNvPr id="7" name="TextBox 6">
            <a:extLst>
              <a:ext uri="{FF2B5EF4-FFF2-40B4-BE49-F238E27FC236}">
                <a16:creationId xmlns:a16="http://schemas.microsoft.com/office/drawing/2014/main" id="{951C14C1-0B92-4DEB-BD66-3ACE050EC883}"/>
              </a:ext>
            </a:extLst>
          </p:cNvPr>
          <p:cNvSpPr txBox="1"/>
          <p:nvPr/>
        </p:nvSpPr>
        <p:spPr>
          <a:xfrm>
            <a:off x="170121" y="531628"/>
            <a:ext cx="8835656" cy="2646878"/>
          </a:xfrm>
          <a:prstGeom prst="rect">
            <a:avLst/>
          </a:prstGeom>
          <a:noFill/>
        </p:spPr>
        <p:txBody>
          <a:bodyPr wrap="square" rtlCol="0">
            <a:spAutoFit/>
          </a:bodyPr>
          <a:lstStyle/>
          <a:p>
            <a:r>
              <a:rPr lang="en-US" sz="3200" b="1" dirty="0">
                <a:solidFill>
                  <a:srgbClr val="FF0000"/>
                </a:solidFill>
              </a:rPr>
              <a:t>US Virgin Islands’ Rights Today</a:t>
            </a:r>
          </a:p>
          <a:p>
            <a:pPr marL="514350" indent="-514350">
              <a:buFont typeface="+mj-lt"/>
              <a:buAutoNum type="arabicPeriod" startAt="5"/>
            </a:pPr>
            <a:r>
              <a:rPr lang="en-US" sz="2800" dirty="0"/>
              <a:t>They have their own government and </a:t>
            </a:r>
            <a:r>
              <a:rPr lang="en-US" sz="2800" u="sng" dirty="0"/>
              <a:t>constitution</a:t>
            </a:r>
            <a:r>
              <a:rPr lang="en-US" sz="2800" dirty="0"/>
              <a:t>.</a:t>
            </a:r>
            <a:endParaRPr lang="en-US" sz="2800" u="sng" dirty="0"/>
          </a:p>
          <a:p>
            <a:pPr marL="514350" indent="-514350">
              <a:buFont typeface="+mj-lt"/>
              <a:buAutoNum type="arabicPeriod" startAt="5"/>
            </a:pPr>
            <a:r>
              <a:rPr lang="en-US" sz="2800" dirty="0"/>
              <a:t>They </a:t>
            </a:r>
            <a:r>
              <a:rPr lang="en-US" sz="2800" u="sng" dirty="0"/>
              <a:t>are US citizens</a:t>
            </a:r>
            <a:r>
              <a:rPr lang="en-US" sz="2800" dirty="0"/>
              <a:t>, who can travel freely to the US.</a:t>
            </a:r>
          </a:p>
          <a:p>
            <a:pPr marL="514350" indent="-514350">
              <a:buFont typeface="+mj-lt"/>
              <a:buAutoNum type="arabicPeriod" startAt="5"/>
            </a:pPr>
            <a:r>
              <a:rPr lang="en-US" sz="2800" dirty="0"/>
              <a:t>Can vote in </a:t>
            </a:r>
            <a:r>
              <a:rPr lang="en-US" sz="2800" u="sng" dirty="0"/>
              <a:t>primary elections</a:t>
            </a:r>
            <a:r>
              <a:rPr lang="en-US" sz="2800" dirty="0"/>
              <a:t>, but </a:t>
            </a:r>
            <a:r>
              <a:rPr lang="en-US" sz="2800" u="sng" dirty="0"/>
              <a:t>not</a:t>
            </a:r>
            <a:r>
              <a:rPr lang="en-US" sz="2800" dirty="0"/>
              <a:t> for president.</a:t>
            </a:r>
          </a:p>
          <a:p>
            <a:pPr marL="457200" indent="-457200">
              <a:buFont typeface="Arial" panose="020B0604020202020204" pitchFamily="34" charset="0"/>
              <a:buChar char="•"/>
            </a:pPr>
            <a:endParaRPr lang="en-US" sz="3200"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951694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9"/>
          <p:cNvSpPr txBox="1">
            <a:spLocks noGrp="1"/>
          </p:cNvSpPr>
          <p:nvPr>
            <p:ph type="title"/>
          </p:nvPr>
        </p:nvSpPr>
        <p:spPr>
          <a:xfrm>
            <a:off x="311700" y="212075"/>
            <a:ext cx="8520600" cy="106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Why do you think the US is so interested in </a:t>
            </a:r>
            <a:r>
              <a:rPr lang="en-US" dirty="0" err="1"/>
              <a:t>maitaning</a:t>
            </a:r>
            <a:r>
              <a:rPr lang="en-US" dirty="0"/>
              <a:t> control of the Virgin Islands? </a:t>
            </a:r>
            <a:endParaRPr dirty="0"/>
          </a:p>
        </p:txBody>
      </p:sp>
      <p:pic>
        <p:nvPicPr>
          <p:cNvPr id="308" name="Google Shape;308;p49"/>
          <p:cNvPicPr preferRelativeResize="0"/>
          <p:nvPr/>
        </p:nvPicPr>
        <p:blipFill>
          <a:blip r:embed="rId3">
            <a:alphaModFix/>
          </a:blip>
          <a:stretch>
            <a:fillRect/>
          </a:stretch>
        </p:blipFill>
        <p:spPr>
          <a:xfrm>
            <a:off x="311700" y="2038775"/>
            <a:ext cx="3799450" cy="1997775"/>
          </a:xfrm>
          <a:prstGeom prst="rect">
            <a:avLst/>
          </a:prstGeom>
          <a:noFill/>
          <a:ln>
            <a:noFill/>
          </a:ln>
        </p:spPr>
      </p:pic>
      <p:pic>
        <p:nvPicPr>
          <p:cNvPr id="309" name="Google Shape;309;p49"/>
          <p:cNvPicPr preferRelativeResize="0"/>
          <p:nvPr/>
        </p:nvPicPr>
        <p:blipFill>
          <a:blip r:embed="rId4">
            <a:alphaModFix/>
          </a:blip>
          <a:stretch>
            <a:fillRect/>
          </a:stretch>
        </p:blipFill>
        <p:spPr>
          <a:xfrm>
            <a:off x="4826675" y="1882315"/>
            <a:ext cx="3466075" cy="23107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50"/>
          <p:cNvSpPr txBox="1">
            <a:spLocks noGrp="1"/>
          </p:cNvSpPr>
          <p:nvPr>
            <p:ph type="title"/>
          </p:nvPr>
        </p:nvSpPr>
        <p:spPr>
          <a:xfrm>
            <a:off x="227375" y="193425"/>
            <a:ext cx="8520600" cy="841800"/>
          </a:xfrm>
          <a:prstGeom prst="rect">
            <a:avLst/>
          </a:prstGeom>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5. Northern Mariana Islands’ Location</a:t>
            </a:r>
            <a:endParaRPr dirty="0"/>
          </a:p>
        </p:txBody>
      </p:sp>
      <p:pic>
        <p:nvPicPr>
          <p:cNvPr id="315" name="Google Shape;315;p50"/>
          <p:cNvPicPr preferRelativeResize="0"/>
          <p:nvPr/>
        </p:nvPicPr>
        <p:blipFill>
          <a:blip r:embed="rId3">
            <a:alphaModFix/>
          </a:blip>
          <a:stretch>
            <a:fillRect/>
          </a:stretch>
        </p:blipFill>
        <p:spPr>
          <a:xfrm>
            <a:off x="1167000" y="1145450"/>
            <a:ext cx="6713625" cy="3774000"/>
          </a:xfrm>
          <a:prstGeom prst="rect">
            <a:avLst/>
          </a:prstGeom>
          <a:noFill/>
          <a:ln>
            <a:noFill/>
          </a:ln>
        </p:spPr>
      </p:pic>
      <p:sp>
        <p:nvSpPr>
          <p:cNvPr id="316" name="Google Shape;316;p50"/>
          <p:cNvSpPr/>
          <p:nvPr/>
        </p:nvSpPr>
        <p:spPr>
          <a:xfrm>
            <a:off x="7446900" y="3240275"/>
            <a:ext cx="198900" cy="1138200"/>
          </a:xfrm>
          <a:prstGeom prst="downArrow">
            <a:avLst>
              <a:gd name="adj1" fmla="val 50000"/>
              <a:gd name="adj2" fmla="val 500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7" name="Google Shape;317;p50" descr="Image result for compass rose"/>
          <p:cNvPicPr preferRelativeResize="0"/>
          <p:nvPr/>
        </p:nvPicPr>
        <p:blipFill>
          <a:blip r:embed="rId4">
            <a:alphaModFix/>
          </a:blip>
          <a:stretch>
            <a:fillRect/>
          </a:stretch>
        </p:blipFill>
        <p:spPr>
          <a:xfrm>
            <a:off x="7564675" y="1186500"/>
            <a:ext cx="1338900" cy="13389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52"/>
          <p:cNvSpPr txBox="1">
            <a:spLocks noGrp="1"/>
          </p:cNvSpPr>
          <p:nvPr>
            <p:ph type="title"/>
          </p:nvPr>
        </p:nvSpPr>
        <p:spPr>
          <a:xfrm>
            <a:off x="311700" y="143875"/>
            <a:ext cx="8520600" cy="572700"/>
          </a:xfrm>
          <a:prstGeom prst="rect">
            <a:avLst/>
          </a:prstGeom>
          <a:ln w="952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a:t>Importance of Northern Mariana Islands</a:t>
            </a:r>
            <a:endParaRPr/>
          </a:p>
        </p:txBody>
      </p:sp>
      <p:pic>
        <p:nvPicPr>
          <p:cNvPr id="330" name="Google Shape;330;p52"/>
          <p:cNvPicPr preferRelativeResize="0"/>
          <p:nvPr/>
        </p:nvPicPr>
        <p:blipFill>
          <a:blip r:embed="rId3">
            <a:alphaModFix/>
          </a:blip>
          <a:stretch>
            <a:fillRect/>
          </a:stretch>
        </p:blipFill>
        <p:spPr>
          <a:xfrm>
            <a:off x="311700" y="914399"/>
            <a:ext cx="3308387" cy="268845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30A754-9C9C-41AB-911D-031705F86C15}"/>
              </a:ext>
            </a:extLst>
          </p:cNvPr>
          <p:cNvSpPr>
            <a:spLocks noGrp="1"/>
          </p:cNvSpPr>
          <p:nvPr>
            <p:ph type="title" idx="4294967295"/>
          </p:nvPr>
        </p:nvSpPr>
        <p:spPr>
          <a:xfrm>
            <a:off x="2126512" y="181263"/>
            <a:ext cx="4412511" cy="527050"/>
          </a:xfrm>
        </p:spPr>
        <p:txBody>
          <a:bodyPr>
            <a:normAutofit fontScale="90000"/>
          </a:bodyPr>
          <a:lstStyle/>
          <a:p>
            <a:r>
              <a:rPr lang="en-US" dirty="0"/>
              <a:t>Northern Mariana Islands</a:t>
            </a:r>
          </a:p>
        </p:txBody>
      </p:sp>
      <p:sp>
        <p:nvSpPr>
          <p:cNvPr id="7" name="TextBox 6">
            <a:extLst>
              <a:ext uri="{FF2B5EF4-FFF2-40B4-BE49-F238E27FC236}">
                <a16:creationId xmlns:a16="http://schemas.microsoft.com/office/drawing/2014/main" id="{951C14C1-0B92-4DEB-BD66-3ACE050EC883}"/>
              </a:ext>
            </a:extLst>
          </p:cNvPr>
          <p:cNvSpPr txBox="1"/>
          <p:nvPr/>
        </p:nvSpPr>
        <p:spPr>
          <a:xfrm>
            <a:off x="170121" y="531628"/>
            <a:ext cx="8835656" cy="4216539"/>
          </a:xfrm>
          <a:prstGeom prst="rect">
            <a:avLst/>
          </a:prstGeom>
          <a:noFill/>
        </p:spPr>
        <p:txBody>
          <a:bodyPr wrap="square" rtlCol="0">
            <a:spAutoFit/>
          </a:bodyPr>
          <a:lstStyle/>
          <a:p>
            <a:r>
              <a:rPr lang="en-US" sz="3600" dirty="0">
                <a:solidFill>
                  <a:srgbClr val="FF0000"/>
                </a:solidFill>
              </a:rPr>
              <a:t>US Importance: </a:t>
            </a:r>
          </a:p>
          <a:p>
            <a:pPr marL="514350" indent="-514350">
              <a:buFont typeface="+mj-lt"/>
              <a:buAutoNum type="arabicPeriod"/>
            </a:pPr>
            <a:r>
              <a:rPr lang="en-US" sz="2800" dirty="0"/>
              <a:t>Was strategically important to watch the growing </a:t>
            </a:r>
            <a:r>
              <a:rPr lang="en-US" sz="2800" u="sng" dirty="0"/>
              <a:t>Chinese Military </a:t>
            </a:r>
            <a:r>
              <a:rPr lang="en-US" sz="2800" dirty="0"/>
              <a:t>from the mid </a:t>
            </a:r>
            <a:r>
              <a:rPr lang="en-US" sz="2800" u="sng" dirty="0"/>
              <a:t>1940’s</a:t>
            </a:r>
            <a:r>
              <a:rPr lang="en-US" sz="2800" dirty="0"/>
              <a:t>.</a:t>
            </a:r>
          </a:p>
          <a:p>
            <a:pPr marL="514350" indent="-514350">
              <a:buFont typeface="+mj-lt"/>
              <a:buAutoNum type="arabicPeriod"/>
            </a:pPr>
            <a:r>
              <a:rPr lang="en-US" sz="2800" dirty="0"/>
              <a:t>Today it is used as a </a:t>
            </a:r>
            <a:r>
              <a:rPr lang="en-US" sz="2800" u="sng" dirty="0"/>
              <a:t>military training base</a:t>
            </a:r>
          </a:p>
          <a:p>
            <a:pPr marL="514350" indent="-514350">
              <a:buFont typeface="+mj-lt"/>
              <a:buAutoNum type="arabicPeriod"/>
            </a:pPr>
            <a:r>
              <a:rPr lang="en-US" sz="2800" u="sng" dirty="0"/>
              <a:t>Refueling</a:t>
            </a:r>
            <a:r>
              <a:rPr lang="en-US" sz="2800" dirty="0"/>
              <a:t> base for both </a:t>
            </a:r>
            <a:r>
              <a:rPr lang="en-US" sz="2800" u="sng" dirty="0"/>
              <a:t>Airforce</a:t>
            </a:r>
            <a:r>
              <a:rPr lang="en-US" sz="2800" dirty="0"/>
              <a:t> and </a:t>
            </a:r>
            <a:r>
              <a:rPr lang="en-US" sz="2800" u="sng" dirty="0"/>
              <a:t>Navy.</a:t>
            </a:r>
          </a:p>
          <a:p>
            <a:pPr marL="514350" indent="-514350">
              <a:buFont typeface="+mj-lt"/>
              <a:buAutoNum type="arabicPeriod"/>
            </a:pPr>
            <a:r>
              <a:rPr lang="en-US" sz="2800" dirty="0"/>
              <a:t>Used in conjunction with </a:t>
            </a:r>
            <a:r>
              <a:rPr lang="en-US" sz="2800" u="sng" dirty="0"/>
              <a:t>English, French, and Australian </a:t>
            </a:r>
            <a:r>
              <a:rPr lang="en-US" sz="2800" dirty="0"/>
              <a:t>Forces. </a:t>
            </a:r>
          </a:p>
          <a:p>
            <a:endParaRPr lang="en-US" sz="28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5209233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30A754-9C9C-41AB-911D-031705F86C15}"/>
              </a:ext>
            </a:extLst>
          </p:cNvPr>
          <p:cNvSpPr>
            <a:spLocks noGrp="1"/>
          </p:cNvSpPr>
          <p:nvPr>
            <p:ph type="title" idx="4294967295"/>
          </p:nvPr>
        </p:nvSpPr>
        <p:spPr>
          <a:xfrm>
            <a:off x="2424223" y="181263"/>
            <a:ext cx="4433777" cy="527050"/>
          </a:xfrm>
        </p:spPr>
        <p:txBody>
          <a:bodyPr>
            <a:normAutofit fontScale="90000"/>
          </a:bodyPr>
          <a:lstStyle/>
          <a:p>
            <a:r>
              <a:rPr lang="en-US" dirty="0"/>
              <a:t>Northern Mariana Islands</a:t>
            </a:r>
          </a:p>
        </p:txBody>
      </p:sp>
      <p:sp>
        <p:nvSpPr>
          <p:cNvPr id="7" name="TextBox 6">
            <a:extLst>
              <a:ext uri="{FF2B5EF4-FFF2-40B4-BE49-F238E27FC236}">
                <a16:creationId xmlns:a16="http://schemas.microsoft.com/office/drawing/2014/main" id="{951C14C1-0B92-4DEB-BD66-3ACE050EC883}"/>
              </a:ext>
            </a:extLst>
          </p:cNvPr>
          <p:cNvSpPr txBox="1"/>
          <p:nvPr/>
        </p:nvSpPr>
        <p:spPr>
          <a:xfrm>
            <a:off x="170121" y="531628"/>
            <a:ext cx="8835656" cy="3447098"/>
          </a:xfrm>
          <a:prstGeom prst="rect">
            <a:avLst/>
          </a:prstGeom>
          <a:noFill/>
        </p:spPr>
        <p:txBody>
          <a:bodyPr wrap="square" rtlCol="0">
            <a:spAutoFit/>
          </a:bodyPr>
          <a:lstStyle/>
          <a:p>
            <a:r>
              <a:rPr lang="en-US" sz="3200" b="1" dirty="0">
                <a:solidFill>
                  <a:srgbClr val="FF0000"/>
                </a:solidFill>
              </a:rPr>
              <a:t>Northern Mariana Islands’ Rights Today</a:t>
            </a:r>
          </a:p>
          <a:p>
            <a:pPr marL="514350" indent="-514350">
              <a:buFont typeface="+mj-lt"/>
              <a:buAutoNum type="arabicPeriod" startAt="5"/>
            </a:pPr>
            <a:r>
              <a:rPr lang="en-US" sz="2800" dirty="0"/>
              <a:t>They are </a:t>
            </a:r>
            <a:r>
              <a:rPr lang="en-US" sz="2800" u="sng" dirty="0"/>
              <a:t>US Citizens</a:t>
            </a:r>
            <a:r>
              <a:rPr lang="en-US" sz="2800" dirty="0"/>
              <a:t>, who elect their own governor. </a:t>
            </a:r>
          </a:p>
          <a:p>
            <a:pPr marL="514350" indent="-514350">
              <a:buFont typeface="+mj-lt"/>
              <a:buAutoNum type="arabicPeriod" startAt="5"/>
            </a:pPr>
            <a:r>
              <a:rPr lang="en-US" sz="2800" dirty="0"/>
              <a:t>They do </a:t>
            </a:r>
            <a:r>
              <a:rPr lang="en-US" sz="2800" u="sng" dirty="0"/>
              <a:t>not vote in US elections</a:t>
            </a:r>
            <a:r>
              <a:rPr lang="en-US" sz="2800" dirty="0"/>
              <a:t>, but do have representation.</a:t>
            </a:r>
          </a:p>
          <a:p>
            <a:pPr marL="514350" indent="-514350">
              <a:buFont typeface="+mj-lt"/>
              <a:buAutoNum type="arabicPeriod" startAt="5"/>
            </a:pPr>
            <a:r>
              <a:rPr lang="en-US" sz="2800" dirty="0"/>
              <a:t>US only granted citizenship in </a:t>
            </a:r>
            <a:r>
              <a:rPr lang="en-US" sz="2800" u="sng" dirty="0"/>
              <a:t>2009</a:t>
            </a:r>
            <a:r>
              <a:rPr lang="en-US" sz="2800" dirty="0"/>
              <a:t> to the people. </a:t>
            </a:r>
          </a:p>
          <a:p>
            <a:pPr marL="514350" indent="-514350">
              <a:buFont typeface="+mj-lt"/>
              <a:buAutoNum type="arabicPeriod" startAt="5"/>
            </a:pPr>
            <a:r>
              <a:rPr lang="en-US" sz="2800" dirty="0"/>
              <a:t>Americans have to have a </a:t>
            </a:r>
            <a:r>
              <a:rPr lang="en-US" sz="2800" u="sng" dirty="0"/>
              <a:t>Visa</a:t>
            </a:r>
            <a:r>
              <a:rPr lang="en-US" sz="2800" dirty="0"/>
              <a:t> to visit. </a:t>
            </a:r>
          </a:p>
          <a:p>
            <a:pPr marL="457200" indent="-457200">
              <a:buFont typeface="Arial" panose="020B0604020202020204" pitchFamily="34" charset="0"/>
              <a:buChar char="•"/>
            </a:pPr>
            <a:endParaRPr lang="en-US" sz="2800"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93839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53"/>
          <p:cNvSpPr txBox="1">
            <a:spLocks noGrp="1"/>
          </p:cNvSpPr>
          <p:nvPr>
            <p:ph type="title"/>
          </p:nvPr>
        </p:nvSpPr>
        <p:spPr>
          <a:xfrm>
            <a:off x="311700" y="212075"/>
            <a:ext cx="8520600" cy="106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What would cause the flags to be so different? </a:t>
            </a:r>
            <a:endParaRPr dirty="0"/>
          </a:p>
        </p:txBody>
      </p:sp>
      <p:pic>
        <p:nvPicPr>
          <p:cNvPr id="336" name="Google Shape;336;p53"/>
          <p:cNvPicPr preferRelativeResize="0"/>
          <p:nvPr/>
        </p:nvPicPr>
        <p:blipFill>
          <a:blip r:embed="rId3">
            <a:alphaModFix/>
          </a:blip>
          <a:stretch>
            <a:fillRect/>
          </a:stretch>
        </p:blipFill>
        <p:spPr>
          <a:xfrm>
            <a:off x="311699" y="1616149"/>
            <a:ext cx="4015751" cy="2420401"/>
          </a:xfrm>
          <a:prstGeom prst="rect">
            <a:avLst/>
          </a:prstGeom>
          <a:noFill/>
          <a:ln>
            <a:noFill/>
          </a:ln>
        </p:spPr>
      </p:pic>
      <p:pic>
        <p:nvPicPr>
          <p:cNvPr id="337" name="Google Shape;337;p53"/>
          <p:cNvPicPr preferRelativeResize="0"/>
          <p:nvPr/>
        </p:nvPicPr>
        <p:blipFill>
          <a:blip r:embed="rId4">
            <a:alphaModFix/>
          </a:blip>
          <a:stretch>
            <a:fillRect/>
          </a:stretch>
        </p:blipFill>
        <p:spPr>
          <a:xfrm>
            <a:off x="4543200" y="1616149"/>
            <a:ext cx="4143600" cy="24204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7"/>
          <p:cNvSpPr txBox="1">
            <a:spLocks noGrp="1"/>
          </p:cNvSpPr>
          <p:nvPr>
            <p:ph type="title" idx="4294967295"/>
          </p:nvPr>
        </p:nvSpPr>
        <p:spPr>
          <a:xfrm>
            <a:off x="0" y="3290888"/>
            <a:ext cx="8789988" cy="1636712"/>
          </a:xfrm>
          <a:prstGeom prst="rect">
            <a:avLst/>
          </a:prstGeom>
        </p:spPr>
        <p:txBody>
          <a:bodyPr spcFirstLastPara="1" wrap="square" lIns="91425" tIns="91425" rIns="91425" bIns="91425" anchor="ctr" anchorCtr="0">
            <a:noAutofit/>
          </a:bodyPr>
          <a:lstStyle/>
          <a:p>
            <a:pPr marL="457200" lvl="0" indent="-342900" algn="ctr" rtl="0">
              <a:spcBef>
                <a:spcPts val="0"/>
              </a:spcBef>
              <a:spcAft>
                <a:spcPts val="0"/>
              </a:spcAft>
              <a:buClr>
                <a:srgbClr val="FFFFFF"/>
              </a:buClr>
              <a:buSzPts val="1800"/>
              <a:buChar char="●"/>
            </a:pPr>
            <a:r>
              <a:rPr lang="en" sz="1800">
                <a:solidFill>
                  <a:srgbClr val="FFFFFF"/>
                </a:solidFill>
              </a:rPr>
              <a:t> The U.S. has sixteen territories in the Caribbean Sea, the south Pacific Ocean, and the western portion of the north Pacific Ocean. </a:t>
            </a:r>
            <a:endParaRPr sz="1800" dirty="0">
              <a:solidFill>
                <a:srgbClr val="FFFFFF"/>
              </a:solidFill>
            </a:endParaRPr>
          </a:p>
          <a:p>
            <a:pPr marL="457200" lvl="0" indent="-342900" algn="ctr" rtl="0">
              <a:spcBef>
                <a:spcPts val="0"/>
              </a:spcBef>
              <a:spcAft>
                <a:spcPts val="0"/>
              </a:spcAft>
              <a:buClr>
                <a:srgbClr val="FFFFFF"/>
              </a:buClr>
              <a:buSzPts val="1800"/>
              <a:buChar char="●"/>
            </a:pPr>
            <a:r>
              <a:rPr lang="en" sz="1800">
                <a:solidFill>
                  <a:srgbClr val="FFFFFF"/>
                </a:solidFill>
              </a:rPr>
              <a:t>Five of the territories are permanently inhabited and are classified as unincorporated territories. </a:t>
            </a:r>
            <a:endParaRPr sz="1800" dirty="0">
              <a:solidFill>
                <a:srgbClr val="FFFFFF"/>
              </a:solidFill>
            </a:endParaRPr>
          </a:p>
          <a:p>
            <a:pPr marL="457200" lvl="0" indent="-342900" algn="ctr" rtl="0">
              <a:spcBef>
                <a:spcPts val="0"/>
              </a:spcBef>
              <a:spcAft>
                <a:spcPts val="0"/>
              </a:spcAft>
              <a:buClr>
                <a:srgbClr val="FFFFFF"/>
              </a:buClr>
              <a:buSzPts val="1800"/>
              <a:buChar char="●"/>
            </a:pPr>
            <a:r>
              <a:rPr lang="en" sz="1800">
                <a:solidFill>
                  <a:srgbClr val="FFFFFF"/>
                </a:solidFill>
              </a:rPr>
              <a:t>The other eleven territories are small islands, atolls, and reefs with no native or permanent population.</a:t>
            </a:r>
            <a:endParaRPr sz="1800" dirty="0">
              <a:solidFill>
                <a:schemeClr val="accent6"/>
              </a:solidFill>
              <a:latin typeface="Ultra"/>
              <a:ea typeface="Ultra"/>
              <a:cs typeface="Ultra"/>
              <a:sym typeface="Ultra"/>
            </a:endParaRPr>
          </a:p>
        </p:txBody>
      </p:sp>
      <p:pic>
        <p:nvPicPr>
          <p:cNvPr id="146" name="Google Shape;146;p27"/>
          <p:cNvPicPr preferRelativeResize="0"/>
          <p:nvPr/>
        </p:nvPicPr>
        <p:blipFill>
          <a:blip r:embed="rId3">
            <a:alphaModFix/>
          </a:blip>
          <a:stretch>
            <a:fillRect/>
          </a:stretch>
        </p:blipFill>
        <p:spPr>
          <a:xfrm>
            <a:off x="123937" y="1217439"/>
            <a:ext cx="8666051" cy="33483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8CD85-5C08-4BB2-ACE0-861FFA4F9D6F}"/>
              </a:ext>
            </a:extLst>
          </p:cNvPr>
          <p:cNvSpPr>
            <a:spLocks noGrp="1"/>
          </p:cNvSpPr>
          <p:nvPr>
            <p:ph type="title" idx="4294967295"/>
          </p:nvPr>
        </p:nvSpPr>
        <p:spPr>
          <a:xfrm>
            <a:off x="1600200" y="214313"/>
            <a:ext cx="7543800" cy="700087"/>
          </a:xfrm>
        </p:spPr>
        <p:txBody>
          <a:bodyPr/>
          <a:lstStyle/>
          <a:p>
            <a:pPr algn="ctr"/>
            <a:r>
              <a:rPr lang="en-US" b="1" dirty="0">
                <a:solidFill>
                  <a:srgbClr val="FF0000"/>
                </a:solidFill>
              </a:rPr>
              <a:t>So What Are The Territories? </a:t>
            </a:r>
          </a:p>
        </p:txBody>
      </p:sp>
      <p:sp>
        <p:nvSpPr>
          <p:cNvPr id="3" name="Content Placeholder 2">
            <a:extLst>
              <a:ext uri="{FF2B5EF4-FFF2-40B4-BE49-F238E27FC236}">
                <a16:creationId xmlns:a16="http://schemas.microsoft.com/office/drawing/2014/main" id="{8D8B50A8-AC2A-40CC-A440-C1B8094C7675}"/>
              </a:ext>
            </a:extLst>
          </p:cNvPr>
          <p:cNvSpPr>
            <a:spLocks noGrp="1"/>
          </p:cNvSpPr>
          <p:nvPr>
            <p:ph sz="half" idx="4294967295"/>
          </p:nvPr>
        </p:nvSpPr>
        <p:spPr>
          <a:xfrm>
            <a:off x="561859" y="914400"/>
            <a:ext cx="4871377" cy="3278417"/>
          </a:xfrm>
        </p:spPr>
        <p:txBody>
          <a:bodyPr>
            <a:normAutofit fontScale="92500" lnSpcReduction="10000"/>
          </a:bodyPr>
          <a:lstStyle/>
          <a:p>
            <a:pPr marL="0" lvl="0" indent="0">
              <a:spcBef>
                <a:spcPts val="0"/>
              </a:spcBef>
              <a:spcAft>
                <a:spcPts val="0"/>
              </a:spcAft>
              <a:buNone/>
            </a:pPr>
            <a:r>
              <a:rPr lang="en-US" sz="2800" u="sng" dirty="0">
                <a:solidFill>
                  <a:schemeClr val="tx1"/>
                </a:solidFill>
                <a:latin typeface="Ultra"/>
                <a:ea typeface="Ultra"/>
                <a:cs typeface="Ultra"/>
                <a:sym typeface="Ultra"/>
              </a:rPr>
              <a:t>1. Puerto Rico</a:t>
            </a:r>
          </a:p>
          <a:p>
            <a:pPr marL="0" lvl="0" indent="0">
              <a:spcBef>
                <a:spcPts val="0"/>
              </a:spcBef>
              <a:spcAft>
                <a:spcPts val="0"/>
              </a:spcAft>
              <a:buNone/>
            </a:pPr>
            <a:r>
              <a:rPr lang="en-US" sz="2000" dirty="0">
                <a:solidFill>
                  <a:schemeClr val="tx1"/>
                </a:solidFill>
              </a:rPr>
              <a:t>-1,995 miles from Houston</a:t>
            </a:r>
          </a:p>
          <a:p>
            <a:pPr marL="0" lvl="0" indent="0">
              <a:spcBef>
                <a:spcPts val="0"/>
              </a:spcBef>
              <a:spcAft>
                <a:spcPts val="0"/>
              </a:spcAft>
              <a:buNone/>
            </a:pPr>
            <a:r>
              <a:rPr lang="en-US" sz="2800" u="sng" dirty="0">
                <a:solidFill>
                  <a:schemeClr val="tx1"/>
                </a:solidFill>
                <a:latin typeface="Ultra"/>
                <a:ea typeface="Ultra"/>
                <a:cs typeface="Ultra"/>
                <a:sym typeface="Ultra"/>
              </a:rPr>
              <a:t>2. Guam</a:t>
            </a:r>
          </a:p>
          <a:p>
            <a:pPr marL="0" lvl="0" indent="0">
              <a:spcBef>
                <a:spcPts val="0"/>
              </a:spcBef>
              <a:spcAft>
                <a:spcPts val="0"/>
              </a:spcAft>
              <a:buClr>
                <a:schemeClr val="dk1"/>
              </a:buClr>
              <a:buSzPts val="1100"/>
              <a:buNone/>
            </a:pPr>
            <a:r>
              <a:rPr lang="en-US" sz="2000" dirty="0">
                <a:solidFill>
                  <a:schemeClr val="tx1"/>
                </a:solidFill>
              </a:rPr>
              <a:t>-7,420</a:t>
            </a:r>
            <a:r>
              <a:rPr lang="en-US" sz="2800" dirty="0">
                <a:solidFill>
                  <a:schemeClr val="tx1"/>
                </a:solidFill>
              </a:rPr>
              <a:t> </a:t>
            </a:r>
            <a:r>
              <a:rPr lang="en-US" sz="2000" dirty="0">
                <a:solidFill>
                  <a:schemeClr val="tx1"/>
                </a:solidFill>
              </a:rPr>
              <a:t>miles from Houston</a:t>
            </a:r>
            <a:endParaRPr lang="en-US" sz="2800" dirty="0">
              <a:solidFill>
                <a:schemeClr val="tx1"/>
              </a:solidFill>
              <a:latin typeface="Ultra"/>
              <a:ea typeface="Ultra"/>
              <a:cs typeface="Ultra"/>
              <a:sym typeface="Ultra"/>
            </a:endParaRPr>
          </a:p>
          <a:p>
            <a:pPr marL="0" lvl="0" indent="0">
              <a:spcBef>
                <a:spcPts val="0"/>
              </a:spcBef>
              <a:spcAft>
                <a:spcPts val="0"/>
              </a:spcAft>
              <a:buNone/>
            </a:pPr>
            <a:r>
              <a:rPr lang="en-US" sz="2800" dirty="0">
                <a:solidFill>
                  <a:schemeClr val="tx1"/>
                </a:solidFill>
                <a:latin typeface="Ultra"/>
                <a:ea typeface="Ultra"/>
                <a:cs typeface="Ultra"/>
                <a:sym typeface="Ultra"/>
              </a:rPr>
              <a:t>3. </a:t>
            </a:r>
            <a:r>
              <a:rPr lang="en-US" sz="2800" u="sng" dirty="0">
                <a:solidFill>
                  <a:schemeClr val="tx1"/>
                </a:solidFill>
                <a:latin typeface="Ultra"/>
                <a:ea typeface="Ultra"/>
                <a:cs typeface="Ultra"/>
                <a:sym typeface="Ultra"/>
              </a:rPr>
              <a:t>American Samoa</a:t>
            </a:r>
          </a:p>
          <a:p>
            <a:pPr marL="0" lvl="0" indent="0">
              <a:spcBef>
                <a:spcPts val="0"/>
              </a:spcBef>
              <a:spcAft>
                <a:spcPts val="0"/>
              </a:spcAft>
              <a:buClr>
                <a:schemeClr val="dk1"/>
              </a:buClr>
              <a:buSzPts val="1100"/>
              <a:buNone/>
            </a:pPr>
            <a:r>
              <a:rPr lang="en-US" sz="2200" dirty="0">
                <a:solidFill>
                  <a:schemeClr val="tx1"/>
                </a:solidFill>
              </a:rPr>
              <a:t>-5,806</a:t>
            </a:r>
            <a:r>
              <a:rPr lang="en-US" sz="2800" dirty="0">
                <a:solidFill>
                  <a:schemeClr val="tx1"/>
                </a:solidFill>
              </a:rPr>
              <a:t> </a:t>
            </a:r>
            <a:r>
              <a:rPr lang="en-US" sz="2000" dirty="0">
                <a:solidFill>
                  <a:schemeClr val="tx1"/>
                </a:solidFill>
              </a:rPr>
              <a:t>miles from Houston</a:t>
            </a:r>
            <a:endParaRPr lang="en-US" sz="2800" dirty="0">
              <a:solidFill>
                <a:schemeClr val="tx1"/>
              </a:solidFill>
              <a:latin typeface="Ultra"/>
              <a:ea typeface="Ultra"/>
              <a:cs typeface="Ultra"/>
              <a:sym typeface="Ultra"/>
            </a:endParaRPr>
          </a:p>
          <a:p>
            <a:pPr marL="0" lvl="0" indent="0">
              <a:spcBef>
                <a:spcPts val="0"/>
              </a:spcBef>
              <a:spcAft>
                <a:spcPts val="0"/>
              </a:spcAft>
              <a:buNone/>
            </a:pPr>
            <a:r>
              <a:rPr lang="en-US" sz="2800" dirty="0">
                <a:solidFill>
                  <a:schemeClr val="tx1"/>
                </a:solidFill>
                <a:latin typeface="Ultra"/>
                <a:ea typeface="Ultra"/>
                <a:cs typeface="Ultra"/>
                <a:sym typeface="Ultra"/>
              </a:rPr>
              <a:t>4. </a:t>
            </a:r>
            <a:r>
              <a:rPr lang="en-US" sz="2800" u="sng" dirty="0">
                <a:solidFill>
                  <a:schemeClr val="tx1"/>
                </a:solidFill>
                <a:latin typeface="Ultra"/>
                <a:ea typeface="Ultra"/>
                <a:cs typeface="Ultra"/>
                <a:sym typeface="Ultra"/>
              </a:rPr>
              <a:t>U.S. Virgin Islands</a:t>
            </a:r>
          </a:p>
          <a:p>
            <a:pPr marL="0" lvl="0" indent="0">
              <a:spcBef>
                <a:spcPts val="0"/>
              </a:spcBef>
              <a:spcAft>
                <a:spcPts val="0"/>
              </a:spcAft>
              <a:buClr>
                <a:schemeClr val="dk1"/>
              </a:buClr>
              <a:buSzPts val="1100"/>
              <a:buNone/>
            </a:pPr>
            <a:r>
              <a:rPr lang="en-US" sz="2200" dirty="0">
                <a:solidFill>
                  <a:schemeClr val="tx1"/>
                </a:solidFill>
              </a:rPr>
              <a:t>-2,089 </a:t>
            </a:r>
            <a:r>
              <a:rPr lang="en-US" sz="2000" dirty="0">
                <a:solidFill>
                  <a:schemeClr val="tx1"/>
                </a:solidFill>
              </a:rPr>
              <a:t>miles from Houston</a:t>
            </a:r>
            <a:endParaRPr lang="en-US" sz="2800" dirty="0">
              <a:solidFill>
                <a:schemeClr val="tx1"/>
              </a:solidFill>
              <a:latin typeface="Ultra"/>
              <a:ea typeface="Ultra"/>
              <a:cs typeface="Ultra"/>
              <a:sym typeface="Ultra"/>
            </a:endParaRPr>
          </a:p>
          <a:p>
            <a:pPr marL="0" lvl="0" indent="0">
              <a:spcBef>
                <a:spcPts val="0"/>
              </a:spcBef>
              <a:spcAft>
                <a:spcPts val="0"/>
              </a:spcAft>
              <a:buNone/>
            </a:pPr>
            <a:r>
              <a:rPr lang="en-US" sz="2200" dirty="0">
                <a:solidFill>
                  <a:schemeClr val="tx1"/>
                </a:solidFill>
                <a:latin typeface="Ultra"/>
                <a:ea typeface="Ultra"/>
                <a:cs typeface="Ultra"/>
                <a:sym typeface="Ultra"/>
              </a:rPr>
              <a:t>5. </a:t>
            </a:r>
            <a:r>
              <a:rPr lang="en-US" sz="2200" u="sng" dirty="0">
                <a:solidFill>
                  <a:schemeClr val="tx1"/>
                </a:solidFill>
                <a:latin typeface="Ultra"/>
                <a:ea typeface="Ultra"/>
                <a:cs typeface="Ultra"/>
                <a:sym typeface="Ultra"/>
              </a:rPr>
              <a:t>Northern Mariana Islands</a:t>
            </a:r>
          </a:p>
          <a:p>
            <a:pPr marL="0" lvl="0" indent="0">
              <a:spcBef>
                <a:spcPts val="0"/>
              </a:spcBef>
              <a:spcAft>
                <a:spcPts val="0"/>
              </a:spcAft>
              <a:buClr>
                <a:schemeClr val="dk1"/>
              </a:buClr>
              <a:buSzPts val="1100"/>
              <a:buNone/>
            </a:pPr>
            <a:r>
              <a:rPr lang="en-US" sz="2200" dirty="0">
                <a:solidFill>
                  <a:schemeClr val="tx1"/>
                </a:solidFill>
              </a:rPr>
              <a:t>-7,304</a:t>
            </a:r>
            <a:r>
              <a:rPr lang="en-US" sz="2800" dirty="0">
                <a:solidFill>
                  <a:schemeClr val="tx1"/>
                </a:solidFill>
              </a:rPr>
              <a:t> </a:t>
            </a:r>
            <a:r>
              <a:rPr lang="en-US" sz="2000" dirty="0">
                <a:solidFill>
                  <a:schemeClr val="tx1"/>
                </a:solidFill>
              </a:rPr>
              <a:t>miles from Houston</a:t>
            </a:r>
          </a:p>
        </p:txBody>
      </p:sp>
      <p:pic>
        <p:nvPicPr>
          <p:cNvPr id="4" name="Google Shape;165;p30">
            <a:extLst>
              <a:ext uri="{FF2B5EF4-FFF2-40B4-BE49-F238E27FC236}">
                <a16:creationId xmlns:a16="http://schemas.microsoft.com/office/drawing/2014/main" id="{BF617DCA-9C47-41D0-BCAB-9AC109881795}"/>
              </a:ext>
            </a:extLst>
          </p:cNvPr>
          <p:cNvPicPr preferRelativeResize="0"/>
          <p:nvPr/>
        </p:nvPicPr>
        <p:blipFill>
          <a:blip r:embed="rId2">
            <a:alphaModFix/>
          </a:blip>
          <a:stretch>
            <a:fillRect/>
          </a:stretch>
        </p:blipFill>
        <p:spPr>
          <a:xfrm>
            <a:off x="5664736" y="1352214"/>
            <a:ext cx="2490436" cy="3049607"/>
          </a:xfrm>
          <a:prstGeom prst="rect">
            <a:avLst/>
          </a:prstGeom>
          <a:noFill/>
          <a:ln>
            <a:noFill/>
          </a:ln>
        </p:spPr>
      </p:pic>
    </p:spTree>
    <p:extLst>
      <p:ext uri="{BB962C8B-B14F-4D97-AF65-F5344CB8AC3E}">
        <p14:creationId xmlns:p14="http://schemas.microsoft.com/office/powerpoint/2010/main" val="1555201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4"/>
          <p:cNvSpPr txBox="1">
            <a:spLocks noGrp="1"/>
          </p:cNvSpPr>
          <p:nvPr>
            <p:ph type="title"/>
          </p:nvPr>
        </p:nvSpPr>
        <p:spPr>
          <a:xfrm>
            <a:off x="227375" y="193425"/>
            <a:ext cx="8520600" cy="841800"/>
          </a:xfrm>
          <a:prstGeom prst="rect">
            <a:avLst/>
          </a:prstGeom>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1. Puerto Rico’s Location</a:t>
            </a:r>
            <a:endParaRPr dirty="0"/>
          </a:p>
        </p:txBody>
      </p:sp>
      <p:pic>
        <p:nvPicPr>
          <p:cNvPr id="200" name="Google Shape;200;p34"/>
          <p:cNvPicPr preferRelativeResize="0"/>
          <p:nvPr/>
        </p:nvPicPr>
        <p:blipFill>
          <a:blip r:embed="rId3">
            <a:alphaModFix/>
          </a:blip>
          <a:stretch>
            <a:fillRect/>
          </a:stretch>
        </p:blipFill>
        <p:spPr>
          <a:xfrm>
            <a:off x="585088" y="1199675"/>
            <a:ext cx="7973820" cy="3803475"/>
          </a:xfrm>
          <a:prstGeom prst="rect">
            <a:avLst/>
          </a:prstGeom>
          <a:noFill/>
          <a:ln>
            <a:noFill/>
          </a:ln>
        </p:spPr>
      </p:pic>
      <p:sp>
        <p:nvSpPr>
          <p:cNvPr id="201" name="Google Shape;201;p34"/>
          <p:cNvSpPr/>
          <p:nvPr/>
        </p:nvSpPr>
        <p:spPr>
          <a:xfrm>
            <a:off x="5902350" y="3445075"/>
            <a:ext cx="198900" cy="1138200"/>
          </a:xfrm>
          <a:prstGeom prst="downArrow">
            <a:avLst>
              <a:gd name="adj1" fmla="val 50000"/>
              <a:gd name="adj2" fmla="val 500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202" name="Google Shape;202;p34" descr="Image result for compass rose"/>
          <p:cNvPicPr preferRelativeResize="0"/>
          <p:nvPr/>
        </p:nvPicPr>
        <p:blipFill>
          <a:blip r:embed="rId4">
            <a:alphaModFix/>
          </a:blip>
          <a:stretch>
            <a:fillRect/>
          </a:stretch>
        </p:blipFill>
        <p:spPr>
          <a:xfrm>
            <a:off x="96350" y="3613700"/>
            <a:ext cx="1338900" cy="1338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30A754-9C9C-41AB-911D-031705F86C15}"/>
              </a:ext>
            </a:extLst>
          </p:cNvPr>
          <p:cNvSpPr>
            <a:spLocks noGrp="1"/>
          </p:cNvSpPr>
          <p:nvPr>
            <p:ph type="title" idx="4294967295"/>
          </p:nvPr>
        </p:nvSpPr>
        <p:spPr>
          <a:xfrm>
            <a:off x="3305060" y="181263"/>
            <a:ext cx="2057400" cy="527050"/>
          </a:xfrm>
        </p:spPr>
        <p:txBody>
          <a:bodyPr>
            <a:normAutofit fontScale="90000"/>
          </a:bodyPr>
          <a:lstStyle/>
          <a:p>
            <a:r>
              <a:rPr lang="en-US" dirty="0"/>
              <a:t>Puerto Rico</a:t>
            </a:r>
          </a:p>
        </p:txBody>
      </p:sp>
      <p:sp>
        <p:nvSpPr>
          <p:cNvPr id="7" name="TextBox 6">
            <a:extLst>
              <a:ext uri="{FF2B5EF4-FFF2-40B4-BE49-F238E27FC236}">
                <a16:creationId xmlns:a16="http://schemas.microsoft.com/office/drawing/2014/main" id="{951C14C1-0B92-4DEB-BD66-3ACE050EC883}"/>
              </a:ext>
            </a:extLst>
          </p:cNvPr>
          <p:cNvSpPr txBox="1"/>
          <p:nvPr/>
        </p:nvSpPr>
        <p:spPr>
          <a:xfrm>
            <a:off x="170121" y="531628"/>
            <a:ext cx="8835656" cy="2492990"/>
          </a:xfrm>
          <a:prstGeom prst="rect">
            <a:avLst/>
          </a:prstGeom>
          <a:noFill/>
        </p:spPr>
        <p:txBody>
          <a:bodyPr wrap="square" rtlCol="0">
            <a:spAutoFit/>
          </a:bodyPr>
          <a:lstStyle/>
          <a:p>
            <a:r>
              <a:rPr lang="en-US" sz="3600" b="1" dirty="0">
                <a:solidFill>
                  <a:srgbClr val="FF0000"/>
                </a:solidFill>
              </a:rPr>
              <a:t>US Importance: </a:t>
            </a:r>
          </a:p>
          <a:p>
            <a:pPr marL="514350" indent="-514350">
              <a:buFont typeface="+mj-lt"/>
              <a:buAutoNum type="arabicPeriod"/>
            </a:pPr>
            <a:r>
              <a:rPr lang="en-US" sz="2800" u="sng" dirty="0"/>
              <a:t>Strategically Important </a:t>
            </a:r>
            <a:r>
              <a:rPr lang="en-US" sz="2800" dirty="0"/>
              <a:t>to the US (keeps a US presence in the </a:t>
            </a:r>
            <a:r>
              <a:rPr lang="en-US" sz="2800" u="sng" dirty="0"/>
              <a:t>Caribbean</a:t>
            </a:r>
            <a:r>
              <a:rPr lang="en-US" sz="2800" dirty="0"/>
              <a:t>)</a:t>
            </a:r>
          </a:p>
          <a:p>
            <a:pPr marL="514350" indent="-514350">
              <a:buFont typeface="+mj-lt"/>
              <a:buAutoNum type="arabicPeriod"/>
            </a:pPr>
            <a:r>
              <a:rPr lang="en-US" sz="2800" dirty="0"/>
              <a:t>Helps Protect the </a:t>
            </a:r>
            <a:r>
              <a:rPr lang="en-US" sz="2800" u="sng" dirty="0"/>
              <a:t>Panama Canal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891884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30A754-9C9C-41AB-911D-031705F86C15}"/>
              </a:ext>
            </a:extLst>
          </p:cNvPr>
          <p:cNvSpPr>
            <a:spLocks noGrp="1"/>
          </p:cNvSpPr>
          <p:nvPr>
            <p:ph type="title" idx="4294967295"/>
          </p:nvPr>
        </p:nvSpPr>
        <p:spPr>
          <a:xfrm>
            <a:off x="3305060" y="181263"/>
            <a:ext cx="2057400" cy="527050"/>
          </a:xfrm>
        </p:spPr>
        <p:txBody>
          <a:bodyPr>
            <a:normAutofit fontScale="90000"/>
          </a:bodyPr>
          <a:lstStyle/>
          <a:p>
            <a:r>
              <a:rPr lang="en-US" dirty="0"/>
              <a:t>Puerto Rico</a:t>
            </a:r>
          </a:p>
        </p:txBody>
      </p:sp>
      <p:sp>
        <p:nvSpPr>
          <p:cNvPr id="7" name="TextBox 6">
            <a:extLst>
              <a:ext uri="{FF2B5EF4-FFF2-40B4-BE49-F238E27FC236}">
                <a16:creationId xmlns:a16="http://schemas.microsoft.com/office/drawing/2014/main" id="{951C14C1-0B92-4DEB-BD66-3ACE050EC883}"/>
              </a:ext>
            </a:extLst>
          </p:cNvPr>
          <p:cNvSpPr txBox="1"/>
          <p:nvPr/>
        </p:nvSpPr>
        <p:spPr>
          <a:xfrm>
            <a:off x="170121" y="531628"/>
            <a:ext cx="8835656" cy="2923877"/>
          </a:xfrm>
          <a:prstGeom prst="rect">
            <a:avLst/>
          </a:prstGeom>
          <a:noFill/>
        </p:spPr>
        <p:txBody>
          <a:bodyPr wrap="square" rtlCol="0">
            <a:spAutoFit/>
          </a:bodyPr>
          <a:lstStyle/>
          <a:p>
            <a:r>
              <a:rPr lang="en-US" sz="3200" b="1" dirty="0">
                <a:solidFill>
                  <a:srgbClr val="FF0000"/>
                </a:solidFill>
              </a:rPr>
              <a:t>Puerto Rican Rights Today</a:t>
            </a:r>
          </a:p>
          <a:p>
            <a:pPr marL="514350" indent="-514350">
              <a:buFont typeface="+mj-lt"/>
              <a:buAutoNum type="arabicPeriod" startAt="3"/>
            </a:pPr>
            <a:r>
              <a:rPr lang="en-US" sz="2800" dirty="0"/>
              <a:t>They </a:t>
            </a:r>
            <a:r>
              <a:rPr lang="en-US" sz="2800" u="sng" dirty="0"/>
              <a:t>Elect</a:t>
            </a:r>
            <a:r>
              <a:rPr lang="en-US" sz="2800" dirty="0"/>
              <a:t> their own </a:t>
            </a:r>
            <a:r>
              <a:rPr lang="en-US" sz="2800" u="sng" dirty="0"/>
              <a:t>Representatives</a:t>
            </a:r>
          </a:p>
          <a:p>
            <a:pPr marL="514350" indent="-514350">
              <a:buFont typeface="+mj-lt"/>
              <a:buAutoNum type="arabicPeriod" startAt="3"/>
            </a:pPr>
            <a:r>
              <a:rPr lang="en-US" sz="2800" u="sng" dirty="0"/>
              <a:t>One Representative in Congress- </a:t>
            </a:r>
            <a:r>
              <a:rPr lang="en-US" sz="2800" dirty="0"/>
              <a:t>but they don’t vote.</a:t>
            </a:r>
          </a:p>
          <a:p>
            <a:pPr marL="514350" indent="-514350">
              <a:buFont typeface="+mj-lt"/>
              <a:buAutoNum type="arabicPeriod" startAt="3"/>
            </a:pPr>
            <a:r>
              <a:rPr lang="en-US" sz="2800" u="sng" dirty="0"/>
              <a:t>Cant Vote </a:t>
            </a:r>
            <a:r>
              <a:rPr lang="en-US" sz="2800" dirty="0"/>
              <a:t>for President</a:t>
            </a:r>
          </a:p>
          <a:p>
            <a:pPr marL="514350" indent="-514350">
              <a:buFont typeface="+mj-lt"/>
              <a:buAutoNum type="arabicPeriod" startAt="3"/>
            </a:pPr>
            <a:r>
              <a:rPr lang="en-US" sz="2800" dirty="0"/>
              <a:t>Do </a:t>
            </a:r>
            <a:r>
              <a:rPr lang="en-US" sz="2800" u="sng" dirty="0"/>
              <a:t>Pay Taxes </a:t>
            </a:r>
            <a:r>
              <a:rPr lang="en-US" sz="2800" dirty="0"/>
              <a:t>and </a:t>
            </a:r>
            <a:r>
              <a:rPr lang="en-US" sz="2800" u="sng" dirty="0"/>
              <a:t>Receive</a:t>
            </a:r>
            <a:r>
              <a:rPr lang="en-US" sz="2800" dirty="0"/>
              <a:t> Federal </a:t>
            </a:r>
            <a:r>
              <a:rPr lang="en-US" sz="2800" u="sng" dirty="0"/>
              <a:t>Money</a:t>
            </a:r>
          </a:p>
          <a:p>
            <a:pPr marL="342900" indent="-342900">
              <a:buFont typeface="+mj-lt"/>
              <a:buAutoNum type="arabicPeriod" startAt="3"/>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221478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7"/>
          <p:cNvSpPr txBox="1">
            <a:spLocks noGrp="1"/>
          </p:cNvSpPr>
          <p:nvPr>
            <p:ph type="title"/>
          </p:nvPr>
        </p:nvSpPr>
        <p:spPr>
          <a:xfrm>
            <a:off x="311700" y="212075"/>
            <a:ext cx="8520600" cy="106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What do you notice about the two flags? </a:t>
            </a:r>
            <a:endParaRPr dirty="0"/>
          </a:p>
        </p:txBody>
      </p:sp>
      <p:pic>
        <p:nvPicPr>
          <p:cNvPr id="221" name="Google Shape;221;p37"/>
          <p:cNvPicPr preferRelativeResize="0"/>
          <p:nvPr/>
        </p:nvPicPr>
        <p:blipFill>
          <a:blip r:embed="rId3">
            <a:alphaModFix/>
          </a:blip>
          <a:stretch>
            <a:fillRect/>
          </a:stretch>
        </p:blipFill>
        <p:spPr>
          <a:xfrm>
            <a:off x="311700" y="2038775"/>
            <a:ext cx="3799450" cy="1997775"/>
          </a:xfrm>
          <a:prstGeom prst="rect">
            <a:avLst/>
          </a:prstGeom>
          <a:noFill/>
          <a:ln>
            <a:noFill/>
          </a:ln>
        </p:spPr>
      </p:pic>
      <p:pic>
        <p:nvPicPr>
          <p:cNvPr id="222" name="Google Shape;222;p37"/>
          <p:cNvPicPr preferRelativeResize="0"/>
          <p:nvPr/>
        </p:nvPicPr>
        <p:blipFill>
          <a:blip r:embed="rId4">
            <a:alphaModFix/>
          </a:blip>
          <a:stretch>
            <a:fillRect/>
          </a:stretch>
        </p:blipFill>
        <p:spPr>
          <a:xfrm>
            <a:off x="5124850" y="1864625"/>
            <a:ext cx="3344925" cy="22299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8"/>
          <p:cNvSpPr txBox="1">
            <a:spLocks noGrp="1"/>
          </p:cNvSpPr>
          <p:nvPr>
            <p:ph type="title"/>
          </p:nvPr>
        </p:nvSpPr>
        <p:spPr>
          <a:xfrm>
            <a:off x="450659" y="260200"/>
            <a:ext cx="8520600" cy="841800"/>
          </a:xfrm>
          <a:prstGeom prst="rect">
            <a:avLst/>
          </a:prstGeom>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2. Guam’s Location</a:t>
            </a:r>
            <a:endParaRPr dirty="0"/>
          </a:p>
        </p:txBody>
      </p:sp>
      <p:pic>
        <p:nvPicPr>
          <p:cNvPr id="228" name="Google Shape;228;p38"/>
          <p:cNvPicPr preferRelativeResize="0"/>
          <p:nvPr/>
        </p:nvPicPr>
        <p:blipFill>
          <a:blip r:embed="rId3">
            <a:alphaModFix/>
          </a:blip>
          <a:stretch>
            <a:fillRect/>
          </a:stretch>
        </p:blipFill>
        <p:spPr>
          <a:xfrm>
            <a:off x="1323613" y="1109300"/>
            <a:ext cx="6713625" cy="3774000"/>
          </a:xfrm>
          <a:prstGeom prst="rect">
            <a:avLst/>
          </a:prstGeom>
          <a:noFill/>
          <a:ln>
            <a:noFill/>
          </a:ln>
        </p:spPr>
      </p:pic>
      <p:sp>
        <p:nvSpPr>
          <p:cNvPr id="229" name="Google Shape;229;p38"/>
          <p:cNvSpPr/>
          <p:nvPr/>
        </p:nvSpPr>
        <p:spPr>
          <a:xfrm>
            <a:off x="7416800" y="3529375"/>
            <a:ext cx="198900" cy="1138200"/>
          </a:xfrm>
          <a:prstGeom prst="downArrow">
            <a:avLst>
              <a:gd name="adj1" fmla="val 50000"/>
              <a:gd name="adj2" fmla="val 500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230" name="Google Shape;230;p38" descr="Image result for compass rose"/>
          <p:cNvPicPr preferRelativeResize="0"/>
          <p:nvPr/>
        </p:nvPicPr>
        <p:blipFill>
          <a:blip r:embed="rId4">
            <a:alphaModFix/>
          </a:blip>
          <a:stretch>
            <a:fillRect/>
          </a:stretch>
        </p:blipFill>
        <p:spPr>
          <a:xfrm>
            <a:off x="7528525" y="1145450"/>
            <a:ext cx="1338900" cy="1338900"/>
          </a:xfrm>
          <a:prstGeom prst="rect">
            <a:avLst/>
          </a:prstGeom>
          <a:noFill/>
          <a:ln>
            <a:noFill/>
          </a:ln>
        </p:spPr>
      </p:pic>
    </p:spTree>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79</TotalTime>
  <Words>676</Words>
  <Application>Microsoft Office PowerPoint</Application>
  <PresentationFormat>On-screen Show (16:9)</PresentationFormat>
  <Paragraphs>86</Paragraphs>
  <Slides>26</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 Light</vt:lpstr>
      <vt:lpstr>Ultra</vt:lpstr>
      <vt:lpstr>Calibri</vt:lpstr>
      <vt:lpstr>Retrospect</vt:lpstr>
      <vt:lpstr>Warm-Up: Monday, October 7, 2019</vt:lpstr>
      <vt:lpstr>Territories</vt:lpstr>
      <vt:lpstr> The U.S. has sixteen territories in the Caribbean Sea, the south Pacific Ocean, and the western portion of the north Pacific Ocean.  Five of the territories are permanently inhabited and are classified as unincorporated territories.  The other eleven territories are small islands, atolls, and reefs with no native or permanent population.</vt:lpstr>
      <vt:lpstr>So What Are The Territories? </vt:lpstr>
      <vt:lpstr>1. Puerto Rico’s Location</vt:lpstr>
      <vt:lpstr>Puerto Rico</vt:lpstr>
      <vt:lpstr>Puerto Rico</vt:lpstr>
      <vt:lpstr>What do you notice about the two flags? </vt:lpstr>
      <vt:lpstr>2. Guam’s Location</vt:lpstr>
      <vt:lpstr>Guam</vt:lpstr>
      <vt:lpstr>Guam</vt:lpstr>
      <vt:lpstr>Do you think Guamanians identify as American or Guamanian first? Explain. </vt:lpstr>
      <vt:lpstr>3. American Samoa’s Location</vt:lpstr>
      <vt:lpstr>America Samoa</vt:lpstr>
      <vt:lpstr>American Samoa</vt:lpstr>
      <vt:lpstr>Can you figure out why more Samoans are unhappy with their current status? </vt:lpstr>
      <vt:lpstr>4. U.S. Virgin Islands’ Location</vt:lpstr>
      <vt:lpstr>Importance of U.S. Virgin Islands</vt:lpstr>
      <vt:lpstr>American US Virgin Islands</vt:lpstr>
      <vt:lpstr>American US Virgin Islands</vt:lpstr>
      <vt:lpstr>Why do you think the US is so interested in maitaning control of the Virgin Islands? </vt:lpstr>
      <vt:lpstr>5. Northern Mariana Islands’ Location</vt:lpstr>
      <vt:lpstr>Importance of Northern Mariana Islands</vt:lpstr>
      <vt:lpstr>Northern Mariana Islands</vt:lpstr>
      <vt:lpstr>Northern Mariana Islands</vt:lpstr>
      <vt:lpstr>What would cause the flags to be so different?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Warm-Up: Monday, October 7, 2019</dc:title>
  <dc:creator>Derrick Lopez</dc:creator>
  <cp:lastModifiedBy>Derrick Lopez</cp:lastModifiedBy>
  <cp:revision>11</cp:revision>
  <dcterms:modified xsi:type="dcterms:W3CDTF">2019-10-06T19:26:16Z</dcterms:modified>
</cp:coreProperties>
</file>