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57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7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833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109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36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54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744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829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161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3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3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87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7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86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30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7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85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1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4648E6-C294-427E-9746-6BF370B981C6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9B8109D-B837-4F2F-A028-CF71E93F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6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  <p:sldLayoutId id="2147484092" r:id="rId16"/>
    <p:sldLayoutId id="2147484093" r:id="rId17"/>
    <p:sldLayoutId id="2147484094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IeVmqVB9pQ" TargetMode="External"/><Relationship Id="rId2" Type="http://schemas.openxmlformats.org/officeDocument/2006/relationships/hyperlink" Target="https://www.youtube.com/watch?v=__mZkioPp3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D3621-6746-460B-BB64-B8D1D5DF977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5084" y="-92666"/>
            <a:ext cx="6507163" cy="787400"/>
          </a:xfrm>
        </p:spPr>
        <p:txBody>
          <a:bodyPr>
            <a:normAutofit/>
          </a:bodyPr>
          <a:lstStyle/>
          <a:p>
            <a:r>
              <a:rPr lang="en-US" dirty="0"/>
              <a:t>Move for Independence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52655-5A37-4CA3-B065-832A68B537B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73733" y="1061565"/>
            <a:ext cx="1727409" cy="4095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Catalonia</a:t>
            </a:r>
          </a:p>
        </p:txBody>
      </p:sp>
      <p:pic>
        <p:nvPicPr>
          <p:cNvPr id="1026" name="Picture 2" descr="Image result for map of catalonia spain black and white">
            <a:extLst>
              <a:ext uri="{FF2B5EF4-FFF2-40B4-BE49-F238E27FC236}">
                <a16:creationId xmlns:a16="http://schemas.microsoft.com/office/drawing/2014/main" id="{A78804C3-6B79-4450-B9FE-72E530AD4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660803"/>
            <a:ext cx="5367338" cy="46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08134-CFE0-492E-A4A1-2F5E48EB48C4}"/>
              </a:ext>
            </a:extLst>
          </p:cNvPr>
          <p:cNvSpPr txBox="1"/>
          <p:nvPr/>
        </p:nvSpPr>
        <p:spPr>
          <a:xfrm>
            <a:off x="6312468" y="1146754"/>
            <a:ext cx="56673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map to the left is a map of Spain. The region in red is Catalonia. This region wants independence from Spain. </a:t>
            </a:r>
          </a:p>
          <a:p>
            <a:r>
              <a:rPr lang="en-US" sz="2800" dirty="0"/>
              <a:t>	~Color the Region of Catalonia </a:t>
            </a:r>
          </a:p>
          <a:p>
            <a:r>
              <a:rPr lang="en-US" sz="2800" dirty="0"/>
              <a:t>	~Label Spain</a:t>
            </a:r>
          </a:p>
          <a:p>
            <a:r>
              <a:rPr lang="en-US" sz="2800" dirty="0"/>
              <a:t>	~Label Catalonia</a:t>
            </a:r>
          </a:p>
          <a:p>
            <a:r>
              <a:rPr lang="en-US" sz="2800" dirty="0"/>
              <a:t>	~Label the Mediterranean Sea</a:t>
            </a:r>
          </a:p>
          <a:p>
            <a:r>
              <a:rPr lang="en-US" sz="2800" dirty="0"/>
              <a:t>	~Label Portugal</a:t>
            </a:r>
          </a:p>
          <a:p>
            <a:r>
              <a:rPr lang="en-US" sz="2800" dirty="0"/>
              <a:t>	~Label France</a:t>
            </a:r>
          </a:p>
          <a:p>
            <a:r>
              <a:rPr lang="en-US" sz="2800" dirty="0"/>
              <a:t>	~Label the Atlantic Ocean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0C20C-56C6-4BBA-B08E-6D855A262331}"/>
              </a:ext>
            </a:extLst>
          </p:cNvPr>
          <p:cNvSpPr txBox="1"/>
          <p:nvPr/>
        </p:nvSpPr>
        <p:spPr>
          <a:xfrm>
            <a:off x="2429049" y="2224990"/>
            <a:ext cx="1473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Spain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C0D19-00F9-42B2-ABC4-5280BEF2050C}"/>
              </a:ext>
            </a:extLst>
          </p:cNvPr>
          <p:cNvSpPr txBox="1"/>
          <p:nvPr/>
        </p:nvSpPr>
        <p:spPr>
          <a:xfrm>
            <a:off x="4531820" y="2564843"/>
            <a:ext cx="1473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Catalonia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F2426-B614-48A7-BD7E-5F0518AB46F0}"/>
              </a:ext>
            </a:extLst>
          </p:cNvPr>
          <p:cNvSpPr txBox="1"/>
          <p:nvPr/>
        </p:nvSpPr>
        <p:spPr>
          <a:xfrm>
            <a:off x="3719290" y="4777439"/>
            <a:ext cx="220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Mediterranean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E7592-50F4-4472-9180-4E066C4BCC44}"/>
              </a:ext>
            </a:extLst>
          </p:cNvPr>
          <p:cNvSpPr txBox="1"/>
          <p:nvPr/>
        </p:nvSpPr>
        <p:spPr>
          <a:xfrm rot="17725538">
            <a:off x="577654" y="3404568"/>
            <a:ext cx="1473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Portugal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8523C-4323-4E07-91C4-EA4FB6154F88}"/>
              </a:ext>
            </a:extLst>
          </p:cNvPr>
          <p:cNvSpPr txBox="1"/>
          <p:nvPr/>
        </p:nvSpPr>
        <p:spPr>
          <a:xfrm>
            <a:off x="3794973" y="1818951"/>
            <a:ext cx="147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France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2CEFDE-D4A3-40F9-8FA4-9BE3E55BB708}"/>
              </a:ext>
            </a:extLst>
          </p:cNvPr>
          <p:cNvSpPr txBox="1"/>
          <p:nvPr/>
        </p:nvSpPr>
        <p:spPr>
          <a:xfrm>
            <a:off x="638175" y="5455626"/>
            <a:ext cx="1473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Atlantic</a:t>
            </a:r>
            <a:endParaRPr lang="en-US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D25ABD-9CBF-444C-A4B1-A1411A5B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851" y="23660"/>
            <a:ext cx="2447396" cy="464613"/>
          </a:xfrm>
        </p:spPr>
        <p:txBody>
          <a:bodyPr>
            <a:normAutofit fontScale="90000"/>
          </a:bodyPr>
          <a:lstStyle/>
          <a:p>
            <a:r>
              <a:rPr lang="en-US" dirty="0"/>
              <a:t>Scotland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F6093-7B8C-4232-9F53-5B614A8D06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783" y="121314"/>
            <a:ext cx="5977631" cy="6261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History of Scotland</a:t>
            </a:r>
          </a:p>
          <a:p>
            <a:r>
              <a:rPr lang="en-US" sz="2800" dirty="0"/>
              <a:t>In </a:t>
            </a:r>
            <a:r>
              <a:rPr lang="en-US" sz="2800" u="sng" dirty="0"/>
              <a:t>1701 Scotland was forced to </a:t>
            </a:r>
            <a:r>
              <a:rPr lang="en-US" sz="2800" u="sng" dirty="0" smtClean="0"/>
              <a:t>join </a:t>
            </a:r>
            <a:r>
              <a:rPr lang="en-US" sz="2800" dirty="0"/>
              <a:t>Great Britain under military force so the British Empire could expand.</a:t>
            </a:r>
          </a:p>
          <a:p>
            <a:r>
              <a:rPr lang="en-US" sz="2800" dirty="0"/>
              <a:t>Scotts</a:t>
            </a:r>
            <a:r>
              <a:rPr lang="en-US" sz="2800" u="sng" dirty="0"/>
              <a:t> </a:t>
            </a:r>
            <a:r>
              <a:rPr lang="en-US" sz="2800" u="sng" dirty="0" smtClean="0"/>
              <a:t>denied </a:t>
            </a:r>
            <a:r>
              <a:rPr lang="en-US" sz="2800" u="sng" dirty="0"/>
              <a:t>the joining</a:t>
            </a:r>
            <a:r>
              <a:rPr lang="en-US" sz="2800" dirty="0"/>
              <a:t>, but were forced to become part of the United Kingdom</a:t>
            </a:r>
          </a:p>
          <a:p>
            <a:r>
              <a:rPr lang="en-US" sz="2800" dirty="0"/>
              <a:t>The Scottish have distinct accents, cultures, past histories, and are less connected to royal ties (some still </a:t>
            </a:r>
            <a:r>
              <a:rPr lang="en-US" sz="2800" u="sng" dirty="0"/>
              <a:t>do not consider Queen Elizabeth ‘their queen’)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4AA60-143D-45D4-9A8C-1C4A826A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183" y="867037"/>
            <a:ext cx="5262239" cy="52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6F96B4-4554-43E9-9628-05F19139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144" y="5903"/>
            <a:ext cx="2447396" cy="464613"/>
          </a:xfrm>
        </p:spPr>
        <p:txBody>
          <a:bodyPr>
            <a:normAutofit fontScale="90000"/>
          </a:bodyPr>
          <a:lstStyle/>
          <a:p>
            <a:r>
              <a:rPr lang="en-US" dirty="0"/>
              <a:t>Scotland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E6CB0-13EB-4AF8-9DAA-1AFDE6041B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6160" y="192334"/>
            <a:ext cx="5559848" cy="595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do they want? </a:t>
            </a:r>
          </a:p>
          <a:p>
            <a:r>
              <a:rPr lang="en-US" sz="3200" dirty="0"/>
              <a:t>Want to be </a:t>
            </a:r>
            <a:r>
              <a:rPr lang="en-US" sz="3200" u="sng" dirty="0"/>
              <a:t>recognized as an independent nation </a:t>
            </a:r>
            <a:r>
              <a:rPr lang="en-US" sz="3200" dirty="0"/>
              <a:t>apart from the United Kingdom </a:t>
            </a:r>
          </a:p>
          <a:p>
            <a:r>
              <a:rPr lang="en-US" sz="3200" dirty="0"/>
              <a:t>Want to have a </a:t>
            </a:r>
            <a:r>
              <a:rPr lang="en-US" sz="3200" u="sng" dirty="0"/>
              <a:t>fully democratic gov</a:t>
            </a:r>
            <a:r>
              <a:rPr lang="en-US" sz="3200" dirty="0"/>
              <a:t>ernment</a:t>
            </a:r>
          </a:p>
          <a:p>
            <a:r>
              <a:rPr lang="en-US" sz="3200" dirty="0"/>
              <a:t>Want to be </a:t>
            </a:r>
            <a:r>
              <a:rPr lang="en-US" sz="3200" u="sng" dirty="0"/>
              <a:t>admitted to the European Union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51B23-5360-479F-8B32-38A586E44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035" y="1233994"/>
            <a:ext cx="4490400" cy="2960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D86A0C-EB57-4266-B5DE-8F48F9E93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281" y="4387398"/>
            <a:ext cx="3645229" cy="22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065EBD-5F04-4C56-A2C9-657BCD5B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415" y="0"/>
            <a:ext cx="2447396" cy="464613"/>
          </a:xfrm>
        </p:spPr>
        <p:txBody>
          <a:bodyPr>
            <a:normAutofit fontScale="90000"/>
          </a:bodyPr>
          <a:lstStyle/>
          <a:p>
            <a:r>
              <a:rPr lang="en-US" dirty="0"/>
              <a:t>Scotland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4887F-7047-4AEC-875D-596C20EA83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235" y="0"/>
            <a:ext cx="7048870" cy="55988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Will they get what they want? </a:t>
            </a:r>
          </a:p>
          <a:p>
            <a:r>
              <a:rPr lang="en-US" sz="2800" dirty="0"/>
              <a:t>In 2014 </a:t>
            </a:r>
            <a:r>
              <a:rPr lang="en-US" sz="2800" u="sng" dirty="0"/>
              <a:t>51% </a:t>
            </a:r>
            <a:r>
              <a:rPr lang="en-US" sz="2800" dirty="0"/>
              <a:t>of the Scottish population </a:t>
            </a:r>
            <a:r>
              <a:rPr lang="en-US" sz="2800" u="sng" dirty="0"/>
              <a:t>voted to ‘Remain</a:t>
            </a:r>
            <a:r>
              <a:rPr lang="en-US" sz="2800" dirty="0"/>
              <a:t>’ part of the United Kingdom (but this was before England was in the process of leaving the European Union)</a:t>
            </a:r>
          </a:p>
          <a:p>
            <a:r>
              <a:rPr lang="en-US" sz="2800" dirty="0"/>
              <a:t>Today, it is thought that the majority of the people, </a:t>
            </a:r>
            <a:r>
              <a:rPr lang="en-US" sz="2800" u="sng" dirty="0"/>
              <a:t>if allowed to revote</a:t>
            </a:r>
            <a:r>
              <a:rPr lang="en-US" sz="2800" dirty="0"/>
              <a:t>, would clearly </a:t>
            </a:r>
            <a:r>
              <a:rPr lang="en-US" sz="2800" u="sng" dirty="0"/>
              <a:t>ask for Independence</a:t>
            </a:r>
            <a:r>
              <a:rPr lang="en-US" sz="2800" dirty="0"/>
              <a:t>.</a:t>
            </a:r>
          </a:p>
          <a:p>
            <a:r>
              <a:rPr lang="en-US" sz="2800" dirty="0"/>
              <a:t>The </a:t>
            </a:r>
            <a:r>
              <a:rPr lang="en-US" sz="2800" u="sng" dirty="0"/>
              <a:t>United </a:t>
            </a:r>
            <a:r>
              <a:rPr lang="en-US" sz="2800" u="sng"/>
              <a:t>Kingdom </a:t>
            </a:r>
            <a:r>
              <a:rPr lang="en-US" sz="2800" u="sng" smtClean="0"/>
              <a:t>isn’t allowing </a:t>
            </a:r>
            <a:r>
              <a:rPr lang="en-US" sz="2800" u="sng" dirty="0"/>
              <a:t>another vote </a:t>
            </a:r>
            <a:r>
              <a:rPr lang="en-US" sz="2800" dirty="0"/>
              <a:t>for Scotland to occur.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56E2F-2F64-41D3-B591-D6E302FE4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921" y="1358284"/>
            <a:ext cx="3708963" cy="1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74D1-4D6D-4AE7-8481-6155B3E0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6EFE-B1BF-4ECB-948A-3F4A81D44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Catalonia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Scotland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2056-0EE4-4C39-A734-41928287E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17" y="533401"/>
            <a:ext cx="955618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some countries want independence?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2CDEA-71AE-4AC7-9E7D-8F480C77C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162051"/>
            <a:ext cx="9905998" cy="4629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Idea of independence is often fueled by a long history. Some independence movements come from the idea of </a:t>
            </a:r>
            <a:r>
              <a:rPr lang="en-US" sz="2800" u="sng" dirty="0"/>
              <a:t>Nationalism-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Ideology that promotes and supports ones own nation over the interests of other nations.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7B764-91DE-4F15-BA0F-31185648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60" y="2932053"/>
            <a:ext cx="4882471" cy="27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445DC-E429-485E-B29E-B710D48B9C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029810"/>
            <a:ext cx="10363826" cy="4761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Other reasons for independence may include the idea of </a:t>
            </a:r>
            <a:r>
              <a:rPr lang="en-US" sz="2800" u="sng" dirty="0"/>
              <a:t>Separatism-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The want to separate from a larger group on the basis of ethnicity, or religion. </a:t>
            </a:r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AF1382-43B1-4247-B471-C0186BA1ABBB}"/>
              </a:ext>
            </a:extLst>
          </p:cNvPr>
          <p:cNvSpPr txBox="1">
            <a:spLocks/>
          </p:cNvSpPr>
          <p:nvPr/>
        </p:nvSpPr>
        <p:spPr bwMode="black">
          <a:xfrm>
            <a:off x="528853" y="183471"/>
            <a:ext cx="9556180" cy="6286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Why do some countries want independence?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969F1-0178-4F41-B9B7-E3D6A5F11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580" y="2528500"/>
            <a:ext cx="3810000" cy="2543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CC27F-3036-47ED-A805-B95927934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482" y="2528500"/>
            <a:ext cx="3338375" cy="26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DDD76-D479-450C-896C-3576313C5B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41034"/>
            <a:ext cx="10363826" cy="4850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Independence is the goal for many groups of people. Independence is especially important to groups of people who want to create their own </a:t>
            </a:r>
            <a:r>
              <a:rPr lang="en-US" sz="2800" u="sng" dirty="0"/>
              <a:t>Nation-State.  </a:t>
            </a:r>
            <a:r>
              <a:rPr lang="en-US" sz="2800" dirty="0"/>
              <a:t>Or </a:t>
            </a:r>
            <a:r>
              <a:rPr lang="en-US" sz="2800" dirty="0">
                <a:solidFill>
                  <a:srgbClr val="FF0000"/>
                </a:solidFill>
              </a:rPr>
              <a:t>a </a:t>
            </a:r>
            <a:r>
              <a:rPr lang="en-US" sz="2800" dirty="0" smtClean="0">
                <a:solidFill>
                  <a:srgbClr val="FF0000"/>
                </a:solidFill>
              </a:rPr>
              <a:t>nation </a:t>
            </a:r>
            <a:r>
              <a:rPr lang="en-US" sz="2800" dirty="0">
                <a:solidFill>
                  <a:srgbClr val="FF0000"/>
                </a:solidFill>
              </a:rPr>
              <a:t>where the majority of people share the same culture or common descent and </a:t>
            </a:r>
            <a:r>
              <a:rPr lang="en-US" sz="2800" dirty="0" smtClean="0">
                <a:solidFill>
                  <a:srgbClr val="FF0000"/>
                </a:solidFill>
              </a:rPr>
              <a:t>want </a:t>
            </a:r>
            <a:r>
              <a:rPr lang="en-US" sz="2800" dirty="0">
                <a:solidFill>
                  <a:srgbClr val="FF0000"/>
                </a:solidFill>
              </a:rPr>
              <a:t>political boundaries to match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C7ED90-E975-44DF-9512-52F08706ADD6}"/>
              </a:ext>
            </a:extLst>
          </p:cNvPr>
          <p:cNvSpPr txBox="1">
            <a:spLocks/>
          </p:cNvSpPr>
          <p:nvPr/>
        </p:nvSpPr>
        <p:spPr bwMode="black">
          <a:xfrm>
            <a:off x="528853" y="183471"/>
            <a:ext cx="9556180" cy="6286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Why do some countries want independence?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8DE48-5E92-4913-9C0F-398592DA2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55" y="3122254"/>
            <a:ext cx="4848318" cy="236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AD04B-08EB-44C9-86D7-FBB9327A1F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76544"/>
            <a:ext cx="10363826" cy="4814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Areas </a:t>
            </a:r>
            <a:r>
              <a:rPr lang="en-US" sz="2800" dirty="0"/>
              <a:t>where </a:t>
            </a:r>
            <a:r>
              <a:rPr lang="en-US" sz="2800" dirty="0">
                <a:solidFill>
                  <a:srgbClr val="FF0000"/>
                </a:solidFill>
              </a:rPr>
              <a:t>an ethnic group doesn’t have its own nation, nor is a majority group in any other nation is referred to as a</a:t>
            </a:r>
            <a:r>
              <a:rPr lang="en-US" sz="2800" dirty="0"/>
              <a:t> </a:t>
            </a:r>
            <a:r>
              <a:rPr lang="en-US" sz="2800" u="sng" dirty="0"/>
              <a:t>Stateless </a:t>
            </a:r>
            <a:r>
              <a:rPr lang="en-US" sz="2800" u="sng" dirty="0" smtClean="0"/>
              <a:t>Nation</a:t>
            </a:r>
            <a:r>
              <a:rPr lang="en-US" sz="2800" u="sng" dirty="0"/>
              <a:t> </a:t>
            </a:r>
            <a:r>
              <a:rPr lang="en-US" sz="2800" dirty="0" smtClean="0"/>
              <a:t>so they fight to have a recognized territory.</a:t>
            </a: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330577-5F17-4BCF-8CC5-E2146772B9BE}"/>
              </a:ext>
            </a:extLst>
          </p:cNvPr>
          <p:cNvSpPr txBox="1">
            <a:spLocks/>
          </p:cNvSpPr>
          <p:nvPr/>
        </p:nvSpPr>
        <p:spPr bwMode="black">
          <a:xfrm>
            <a:off x="200380" y="174594"/>
            <a:ext cx="9556180" cy="6286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Does independence always work? 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2B571-4787-47BB-A025-F2993E5C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01" y="2981416"/>
            <a:ext cx="4110119" cy="2809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8EB1DD-5DBE-4E9C-8BEF-EFA70CA7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347" y="2981416"/>
            <a:ext cx="5144140" cy="28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1C671-18A1-476E-B47F-96FFC9C8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043" y="615175"/>
            <a:ext cx="2447396" cy="464613"/>
          </a:xfrm>
        </p:spPr>
        <p:txBody>
          <a:bodyPr>
            <a:normAutofit fontScale="90000"/>
          </a:bodyPr>
          <a:lstStyle/>
          <a:p>
            <a:r>
              <a:rPr lang="en-US" dirty="0"/>
              <a:t>Catalonia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C4EEF-EAE3-4B10-9E9B-8543E282C3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299" y="657086"/>
            <a:ext cx="7163426" cy="5543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History of Catalonia</a:t>
            </a:r>
          </a:p>
          <a:p>
            <a:r>
              <a:rPr lang="en-US" sz="2800" dirty="0"/>
              <a:t>People created </a:t>
            </a:r>
            <a:r>
              <a:rPr lang="en-US" sz="2800" u="sng" dirty="0"/>
              <a:t>settlements </a:t>
            </a:r>
            <a:r>
              <a:rPr lang="en-US" sz="2800" dirty="0"/>
              <a:t>in the region </a:t>
            </a:r>
            <a:r>
              <a:rPr lang="en-US" sz="2800" u="sng" dirty="0"/>
              <a:t>apart from Spanish </a:t>
            </a:r>
            <a:r>
              <a:rPr lang="en-US" sz="2800" dirty="0"/>
              <a:t>Kings and Queens</a:t>
            </a:r>
          </a:p>
          <a:p>
            <a:r>
              <a:rPr lang="en-US" sz="2800" dirty="0"/>
              <a:t>One of the </a:t>
            </a:r>
            <a:r>
              <a:rPr lang="en-US" sz="2800" u="sng" dirty="0"/>
              <a:t>Wealthiest areas </a:t>
            </a:r>
            <a:r>
              <a:rPr lang="en-US" sz="2800" dirty="0"/>
              <a:t>of Spanish Territory </a:t>
            </a:r>
          </a:p>
          <a:p>
            <a:r>
              <a:rPr lang="en-US" sz="2800" u="sng" dirty="0"/>
              <a:t>Speak </a:t>
            </a:r>
            <a:r>
              <a:rPr lang="en-US" sz="2800" u="sng" dirty="0" smtClean="0"/>
              <a:t> </a:t>
            </a:r>
            <a:r>
              <a:rPr lang="en-US" sz="2800" u="sng" dirty="0"/>
              <a:t>Catalan </a:t>
            </a:r>
            <a:endParaRPr lang="en-US" sz="2800" u="sng" dirty="0" smtClean="0"/>
          </a:p>
          <a:p>
            <a:r>
              <a:rPr lang="en-US" sz="2800" dirty="0" smtClean="0"/>
              <a:t>Unique </a:t>
            </a:r>
            <a:r>
              <a:rPr lang="en-US" sz="2800" dirty="0"/>
              <a:t>culture and traditions</a:t>
            </a:r>
          </a:p>
          <a:p>
            <a:r>
              <a:rPr lang="en-US" sz="2800" dirty="0"/>
              <a:t>Have their </a:t>
            </a:r>
            <a:r>
              <a:rPr lang="en-US" sz="2800" u="sng" dirty="0"/>
              <a:t>own government </a:t>
            </a:r>
            <a:r>
              <a:rPr lang="en-US" sz="2800" dirty="0"/>
              <a:t>and leaders apart from Spain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3D820-9B94-4A01-B75A-6D087D678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296" y="5406500"/>
            <a:ext cx="1429440" cy="1296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48224-2144-4943-AEF8-DB3E2EC2B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/>
          <a:stretch/>
        </p:blipFill>
        <p:spPr>
          <a:xfrm>
            <a:off x="8245987" y="1079788"/>
            <a:ext cx="36004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D859DA-F4D1-4ECE-A7A1-3737E09E5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6235" y="192335"/>
            <a:ext cx="2447396" cy="464613"/>
          </a:xfrm>
        </p:spPr>
        <p:txBody>
          <a:bodyPr>
            <a:normAutofit fontScale="90000"/>
          </a:bodyPr>
          <a:lstStyle/>
          <a:p>
            <a:r>
              <a:rPr lang="en-US" dirty="0"/>
              <a:t>Catalonia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42B69-51D4-4FA1-9789-257BD7D38C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0305" y="540706"/>
            <a:ext cx="6658601" cy="30386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What Do They Want? </a:t>
            </a:r>
          </a:p>
          <a:p>
            <a:r>
              <a:rPr lang="en-US" sz="3200" dirty="0"/>
              <a:t>To be </a:t>
            </a:r>
            <a:r>
              <a:rPr lang="en-US" sz="3200" u="sng" dirty="0"/>
              <a:t>granted independence </a:t>
            </a:r>
            <a:r>
              <a:rPr lang="en-US" sz="3200" dirty="0"/>
              <a:t>from Spain </a:t>
            </a:r>
          </a:p>
          <a:p>
            <a:r>
              <a:rPr lang="en-US" sz="3200" dirty="0"/>
              <a:t>To be </a:t>
            </a:r>
            <a:r>
              <a:rPr lang="en-US" sz="3200" u="sng" dirty="0"/>
              <a:t>recognized by the EU</a:t>
            </a:r>
            <a:r>
              <a:rPr lang="en-US" sz="3200" dirty="0"/>
              <a:t> as a full nation </a:t>
            </a:r>
          </a:p>
          <a:p>
            <a:r>
              <a:rPr lang="en-US" sz="3200" dirty="0"/>
              <a:t>To have </a:t>
            </a:r>
            <a:r>
              <a:rPr lang="en-US" sz="3200" u="sng" dirty="0"/>
              <a:t>full Separatism 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23C66540-0282-475A-89C5-00C10C6D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34" y="2831144"/>
            <a:ext cx="62865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7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C1D140-0625-4A48-B9BA-AD1DC10C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6235" y="192335"/>
            <a:ext cx="2447396" cy="464613"/>
          </a:xfrm>
        </p:spPr>
        <p:txBody>
          <a:bodyPr>
            <a:normAutofit fontScale="90000"/>
          </a:bodyPr>
          <a:lstStyle/>
          <a:p>
            <a:r>
              <a:rPr lang="en-US" dirty="0"/>
              <a:t>Catalonia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6169D-76C1-4395-8C77-12344E910D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1033" y="594806"/>
            <a:ext cx="10478610" cy="4477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Will They Get What They Want? </a:t>
            </a:r>
          </a:p>
          <a:p>
            <a:r>
              <a:rPr lang="en-US" sz="2800" dirty="0"/>
              <a:t>In </a:t>
            </a:r>
            <a:r>
              <a:rPr lang="en-US" sz="2800" u="sng" dirty="0"/>
              <a:t>2016 </a:t>
            </a:r>
            <a:r>
              <a:rPr lang="en-US" sz="2800" u="sng" dirty="0" smtClean="0"/>
              <a:t>90% of voters wanted independence </a:t>
            </a:r>
            <a:r>
              <a:rPr lang="en-US" sz="2800" dirty="0" smtClean="0"/>
              <a:t>(but only 40% showed up)</a:t>
            </a:r>
            <a:endParaRPr lang="en-US" sz="2800" dirty="0"/>
          </a:p>
          <a:p>
            <a:r>
              <a:rPr lang="en-US" sz="2800" dirty="0"/>
              <a:t>Madrid, the capital of Spain forbid the election, and when their warnings were ignored they violently suppressed the movement. </a:t>
            </a:r>
          </a:p>
          <a:p>
            <a:r>
              <a:rPr lang="en-US" sz="2800" dirty="0"/>
              <a:t>People were </a:t>
            </a:r>
            <a:r>
              <a:rPr lang="en-US" sz="2800" u="sng" dirty="0"/>
              <a:t>injured and killed by </a:t>
            </a:r>
            <a:r>
              <a:rPr lang="en-US" sz="2800" u="sng" dirty="0" smtClean="0"/>
              <a:t>Spanish </a:t>
            </a:r>
            <a:r>
              <a:rPr lang="en-US" sz="2800" u="sng" dirty="0"/>
              <a:t>Forces</a:t>
            </a:r>
            <a:r>
              <a:rPr lang="en-US" sz="2800" dirty="0"/>
              <a:t>. </a:t>
            </a:r>
          </a:p>
          <a:p>
            <a:r>
              <a:rPr lang="en-US" sz="2800" dirty="0"/>
              <a:t>Spain also worked with the EU to ensure that </a:t>
            </a:r>
            <a:r>
              <a:rPr lang="en-US" sz="2800" u="sng" dirty="0"/>
              <a:t>Catalonia</a:t>
            </a:r>
            <a:r>
              <a:rPr lang="en-US" sz="2800" dirty="0"/>
              <a:t>, if it did break, </a:t>
            </a:r>
            <a:r>
              <a:rPr lang="en-US" sz="2800" u="sng" dirty="0" smtClean="0"/>
              <a:t>would</a:t>
            </a:r>
            <a:r>
              <a:rPr lang="en-US" sz="2800" u="sng" dirty="0" smtClean="0"/>
              <a:t>n’t </a:t>
            </a:r>
            <a:r>
              <a:rPr lang="en-US" sz="2800" u="sng" dirty="0" smtClean="0"/>
              <a:t>be </a:t>
            </a:r>
            <a:r>
              <a:rPr lang="en-US" sz="2800" u="sng" dirty="0"/>
              <a:t>recognized by the EU.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3741D-E014-4569-A974-3DAA0AFE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525" y="4428141"/>
            <a:ext cx="3932134" cy="20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7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CD21DCE-4E36-4713-BFE4-26AACAECC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5522" y="987552"/>
            <a:ext cx="5275822" cy="46883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Map to the Left is a map of the United Kingdom. The Light Blue is the United Kingdom and the Dark Blue is Scotland.</a:t>
            </a:r>
          </a:p>
          <a:p>
            <a:pPr algn="l"/>
            <a:r>
              <a:rPr lang="en-US" dirty="0"/>
              <a:t>	~Label Scotland on your Map</a:t>
            </a:r>
          </a:p>
          <a:p>
            <a:pPr algn="l"/>
            <a:r>
              <a:rPr lang="en-US" dirty="0"/>
              <a:t>	~Color in Scotland on your Map</a:t>
            </a:r>
          </a:p>
          <a:p>
            <a:pPr algn="l"/>
            <a:r>
              <a:rPr lang="en-US" dirty="0"/>
              <a:t>	~Label England on your Map</a:t>
            </a:r>
          </a:p>
          <a:p>
            <a:pPr algn="l"/>
            <a:r>
              <a:rPr lang="en-US" dirty="0"/>
              <a:t>	~Label Northern Ireland on your Map</a:t>
            </a:r>
          </a:p>
          <a:p>
            <a:pPr algn="l"/>
            <a:r>
              <a:rPr lang="en-US" dirty="0"/>
              <a:t>	~Label Wales on your Map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C47DB71-E342-4404-9944-276D55916F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728C8-FD05-421A-B889-5BE5ED84C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4"/>
          <a:stretch/>
        </p:blipFill>
        <p:spPr>
          <a:xfrm>
            <a:off x="6241002" y="1877207"/>
            <a:ext cx="5425123" cy="365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196</TotalTime>
  <Words>561</Words>
  <Application>Microsoft Office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Garamond</vt:lpstr>
      <vt:lpstr>Organic</vt:lpstr>
      <vt:lpstr>Move for Independence</vt:lpstr>
      <vt:lpstr>Why do some countries want independence?</vt:lpstr>
      <vt:lpstr>PowerPoint Presentation</vt:lpstr>
      <vt:lpstr>PowerPoint Presentation</vt:lpstr>
      <vt:lpstr>PowerPoint Presentation</vt:lpstr>
      <vt:lpstr>Catalonia</vt:lpstr>
      <vt:lpstr>Catalonia</vt:lpstr>
      <vt:lpstr>Catalonia</vt:lpstr>
      <vt:lpstr>PowerPoint Presentation</vt:lpstr>
      <vt:lpstr>Scotland</vt:lpstr>
      <vt:lpstr>Scotland</vt:lpstr>
      <vt:lpstr>Scotland</vt:lpstr>
      <vt:lpstr>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for Independence</dc:title>
  <dc:creator>Derrick Lopez</dc:creator>
  <cp:lastModifiedBy>Lopez, Jordan H (MCHS)</cp:lastModifiedBy>
  <cp:revision>15</cp:revision>
  <dcterms:created xsi:type="dcterms:W3CDTF">2019-12-05T02:58:12Z</dcterms:created>
  <dcterms:modified xsi:type="dcterms:W3CDTF">2019-12-05T15:04:50Z</dcterms:modified>
</cp:coreProperties>
</file>