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dan Lopez" userId="S::jordan.lopez@hcisd.org::727baded-0bde-41fc-aaa4-7fba440c3681" providerId="AD" clId="Web-{15465FF2-DB54-42FD-BEAB-42588721750E}"/>
    <pc:docChg chg="delSld modSld">
      <pc:chgData name="Jordan Lopez" userId="S::jordan.lopez@hcisd.org::727baded-0bde-41fc-aaa4-7fba440c3681" providerId="AD" clId="Web-{15465FF2-DB54-42FD-BEAB-42588721750E}" dt="2018-04-06T03:56:30.630" v="49"/>
      <pc:docMkLst>
        <pc:docMk/>
      </pc:docMkLst>
      <pc:sldChg chg="modSp">
        <pc:chgData name="Jordan Lopez" userId="S::jordan.lopez@hcisd.org::727baded-0bde-41fc-aaa4-7fba440c3681" providerId="AD" clId="Web-{15465FF2-DB54-42FD-BEAB-42588721750E}" dt="2018-04-06T03:52:56.532" v="9"/>
        <pc:sldMkLst>
          <pc:docMk/>
          <pc:sldMk cId="2441964609" sldId="260"/>
        </pc:sldMkLst>
        <pc:spChg chg="mod">
          <ac:chgData name="Jordan Lopez" userId="S::jordan.lopez@hcisd.org::727baded-0bde-41fc-aaa4-7fba440c3681" providerId="AD" clId="Web-{15465FF2-DB54-42FD-BEAB-42588721750E}" dt="2018-04-06T03:52:56.532" v="9"/>
          <ac:spMkLst>
            <pc:docMk/>
            <pc:sldMk cId="2441964609" sldId="260"/>
            <ac:spMk id="2" creationId="{00000000-0000-0000-0000-000000000000}"/>
          </ac:spMkLst>
        </pc:spChg>
      </pc:sldChg>
      <pc:sldChg chg="modSp">
        <pc:chgData name="Jordan Lopez" userId="S::jordan.lopez@hcisd.org::727baded-0bde-41fc-aaa4-7fba440c3681" providerId="AD" clId="Web-{15465FF2-DB54-42FD-BEAB-42588721750E}" dt="2018-04-06T03:54:07.094" v="28"/>
        <pc:sldMkLst>
          <pc:docMk/>
          <pc:sldMk cId="3265965239" sldId="263"/>
        </pc:sldMkLst>
        <pc:spChg chg="mod">
          <ac:chgData name="Jordan Lopez" userId="S::jordan.lopez@hcisd.org::727baded-0bde-41fc-aaa4-7fba440c3681" providerId="AD" clId="Web-{15465FF2-DB54-42FD-BEAB-42588721750E}" dt="2018-04-06T03:54:07.094" v="28"/>
          <ac:spMkLst>
            <pc:docMk/>
            <pc:sldMk cId="3265965239" sldId="263"/>
            <ac:spMk id="2" creationId="{00000000-0000-0000-0000-000000000000}"/>
          </ac:spMkLst>
        </pc:spChg>
      </pc:sldChg>
      <pc:sldChg chg="modSp">
        <pc:chgData name="Jordan Lopez" userId="S::jordan.lopez@hcisd.org::727baded-0bde-41fc-aaa4-7fba440c3681" providerId="AD" clId="Web-{15465FF2-DB54-42FD-BEAB-42588721750E}" dt="2018-04-06T03:55:32.818" v="43"/>
        <pc:sldMkLst>
          <pc:docMk/>
          <pc:sldMk cId="4201641691" sldId="269"/>
        </pc:sldMkLst>
        <pc:spChg chg="mod">
          <ac:chgData name="Jordan Lopez" userId="S::jordan.lopez@hcisd.org::727baded-0bde-41fc-aaa4-7fba440c3681" providerId="AD" clId="Web-{15465FF2-DB54-42FD-BEAB-42588721750E}" dt="2018-04-06T03:55:32.818" v="43"/>
          <ac:spMkLst>
            <pc:docMk/>
            <pc:sldMk cId="4201641691" sldId="269"/>
            <ac:spMk id="2" creationId="{00000000-0000-0000-0000-000000000000}"/>
          </ac:spMkLst>
        </pc:spChg>
        <pc:picChg chg="mod">
          <ac:chgData name="Jordan Lopez" userId="S::jordan.lopez@hcisd.org::727baded-0bde-41fc-aaa4-7fba440c3681" providerId="AD" clId="Web-{15465FF2-DB54-42FD-BEAB-42588721750E}" dt="2018-04-06T03:55:10.333" v="31"/>
          <ac:picMkLst>
            <pc:docMk/>
            <pc:sldMk cId="4201641691" sldId="269"/>
            <ac:picMk id="4" creationId="{00000000-0000-0000-0000-000000000000}"/>
          </ac:picMkLst>
        </pc:picChg>
      </pc:sldChg>
      <pc:sldChg chg="modSp">
        <pc:chgData name="Jordan Lopez" userId="S::jordan.lopez@hcisd.org::727baded-0bde-41fc-aaa4-7fba440c3681" providerId="AD" clId="Web-{15465FF2-DB54-42FD-BEAB-42588721750E}" dt="2018-04-06T03:56:30.630" v="49"/>
        <pc:sldMkLst>
          <pc:docMk/>
          <pc:sldMk cId="1423546934" sldId="273"/>
        </pc:sldMkLst>
        <pc:picChg chg="mod">
          <ac:chgData name="Jordan Lopez" userId="S::jordan.lopez@hcisd.org::727baded-0bde-41fc-aaa4-7fba440c3681" providerId="AD" clId="Web-{15465FF2-DB54-42FD-BEAB-42588721750E}" dt="2018-04-06T03:56:24.380" v="47"/>
          <ac:picMkLst>
            <pc:docMk/>
            <pc:sldMk cId="1423546934" sldId="273"/>
            <ac:picMk id="5" creationId="{00000000-0000-0000-0000-000000000000}"/>
          </ac:picMkLst>
        </pc:picChg>
        <pc:picChg chg="mod">
          <ac:chgData name="Jordan Lopez" userId="S::jordan.lopez@hcisd.org::727baded-0bde-41fc-aaa4-7fba440c3681" providerId="AD" clId="Web-{15465FF2-DB54-42FD-BEAB-42588721750E}" dt="2018-04-06T03:56:30.630" v="49"/>
          <ac:picMkLst>
            <pc:docMk/>
            <pc:sldMk cId="1423546934" sldId="273"/>
            <ac:picMk id="6" creationId="{00000000-0000-0000-0000-000000000000}"/>
          </ac:picMkLst>
        </pc:picChg>
      </pc:sldChg>
    </pc:docChg>
  </pc:docChgLst>
  <pc:docChgLst>
    <pc:chgData name="ana lopez" userId="S::ana.lopez@hcisd.org::5aa52925-e2a4-4182-98e6-df9423918bc3" providerId="AD" clId="Web-{CD873ADF-81B0-4B38-866F-1815DC25D221}"/>
    <pc:docChg chg="modSld">
      <pc:chgData name="ana lopez" userId="S::ana.lopez@hcisd.org::5aa52925-e2a4-4182-98e6-df9423918bc3" providerId="AD" clId="Web-{CD873ADF-81B0-4B38-866F-1815DC25D221}" dt="2018-04-11T14:08:18.113" v="71"/>
      <pc:docMkLst>
        <pc:docMk/>
      </pc:docMkLst>
      <pc:sldChg chg="addSp modSp">
        <pc:chgData name="ana lopez" userId="S::ana.lopez@hcisd.org::5aa52925-e2a4-4182-98e6-df9423918bc3" providerId="AD" clId="Web-{CD873ADF-81B0-4B38-866F-1815DC25D221}" dt="2018-04-11T14:08:18.113" v="70"/>
        <pc:sldMkLst>
          <pc:docMk/>
          <pc:sldMk cId="2757855745" sldId="259"/>
        </pc:sldMkLst>
        <pc:spChg chg="add mod">
          <ac:chgData name="ana lopez" userId="S::ana.lopez@hcisd.org::5aa52925-e2a4-4182-98e6-df9423918bc3" providerId="AD" clId="Web-{CD873ADF-81B0-4B38-866F-1815DC25D221}" dt="2018-04-11T14:08:18.113" v="70"/>
          <ac:spMkLst>
            <pc:docMk/>
            <pc:sldMk cId="2757855745" sldId="259"/>
            <ac:spMk id="6" creationId="{94687328-6E70-4297-98C5-3EBE7CF0AC2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676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419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5150-4FD7-4802-B0EB-D52217513A72}" type="datetime1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191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434609"/>
            <a:ext cx="374904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2551176"/>
            <a:ext cx="3749040" cy="31455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Aft>
                <a:spcPts val="10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D5EF-7D26-425F-8C45-B9312ACE18BC}" type="datetime1">
              <a:rPr lang="en-US" smtClean="0"/>
              <a:pPr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798020" y="538594"/>
            <a:ext cx="1808485" cy="51671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50174">
            <a:off x="4827538" y="836203"/>
            <a:ext cx="3657600" cy="493776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9345-DEE0-4B07-8E32-441AC9DA095E}" type="datetime1">
              <a:rPr lang="en-US" smtClean="0"/>
              <a:pPr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55093">
            <a:off x="2359666" y="458370"/>
            <a:ext cx="4424669" cy="3079124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835967" y="278688"/>
            <a:ext cx="1695954" cy="484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9345-DEE0-4B07-8E32-441AC9DA095E}" type="datetime1">
              <a:rPr lang="en-US" smtClean="0"/>
              <a:pPr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5255">
            <a:off x="2866028" y="3182426"/>
            <a:ext cx="1695954" cy="484558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150321">
            <a:off x="4329929" y="546774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317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80673">
            <a:off x="699762" y="451178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3480" y="4800600"/>
            <a:ext cx="3246120" cy="118872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9345-DEE0-4B07-8E32-441AC9DA095E}" type="datetime1">
              <a:rPr lang="en-US" smtClean="0"/>
              <a:pPr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415567" y="369110"/>
            <a:ext cx="3794703" cy="272976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0973137">
            <a:off x="530124" y="631160"/>
            <a:ext cx="3837559" cy="2604282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 rot="470783">
            <a:off x="708565" y="3070624"/>
            <a:ext cx="3918749" cy="282751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114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240000">
            <a:off x="4717562" y="3396154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4876800"/>
            <a:ext cx="3048000" cy="118872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9345-DEE0-4B07-8E32-441AC9DA095E}" type="datetime1">
              <a:rPr lang="en-US" smtClean="0"/>
              <a:pPr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7428515" y="2619243"/>
            <a:ext cx="1580737" cy="451639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6339646" y="604321"/>
            <a:ext cx="1610332" cy="2025115"/>
          </a:xfrm>
          <a:prstGeom prst="rect">
            <a:avLst/>
          </a:prstGeom>
        </p:spPr>
      </p:pic>
      <p:pic>
        <p:nvPicPr>
          <p:cNvPr id="13" name="Picture 12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4891846" y="985321"/>
            <a:ext cx="1610332" cy="2025115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 rot="247118">
            <a:off x="5075220" y="1165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 rot="271248">
            <a:off x="6523020" y="784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519045" y="2873698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193488">
            <a:off x="610678" y="450635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 rot="21240000">
            <a:off x="455724" y="3551615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895A-832A-4167-BE9B-7448CA062309}" type="datetime1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634" y="577849"/>
            <a:ext cx="1882589" cy="5461001"/>
          </a:xfrm>
        </p:spPr>
        <p:txBody>
          <a:bodyPr vert="eaVer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4" y="577849"/>
            <a:ext cx="5768788" cy="546100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71FF-D602-4BB6-9683-7A1E909D4296}" type="datetime1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ertical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859" y="1562100"/>
            <a:ext cx="152400" cy="37338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2BEB-5202-498C-89F7-BBD3BEE1B887}" type="datetime1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057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9345-DEE0-4B07-8E32-441AC9DA095E}" type="datetime1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572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6660">
            <a:off x="5138374" y="599839"/>
            <a:ext cx="1610332" cy="2025115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9776">
            <a:off x="2072772" y="555386"/>
            <a:ext cx="1610332" cy="2025115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21254634">
            <a:off x="2256146" y="735839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 rot="21315648">
            <a:off x="5321748" y="780292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pic>
        <p:nvPicPr>
          <p:cNvPr id="14" name="Picture 13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790">
            <a:off x="3591963" y="936015"/>
            <a:ext cx="1610332" cy="2025115"/>
          </a:xfrm>
          <a:prstGeom prst="rect">
            <a:avLst/>
          </a:prstGeom>
        </p:spPr>
      </p:pic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 rot="100778">
            <a:off x="3775337" y="1116468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282700"/>
            <a:ext cx="8001000" cy="1917700"/>
          </a:xfrm>
        </p:spPr>
        <p:txBody>
          <a:bodyPr anchor="b" anchorCtr="0">
            <a:noAutofit/>
          </a:bodyPr>
          <a:lstStyle>
            <a:lvl1pPr algn="ctr">
              <a:defRPr sz="56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3644153"/>
            <a:ext cx="8001000" cy="833718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B6C6-10FF-4510-A888-F0B9C6A788B0}" type="datetime1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33528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46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B31-A4E1-4FCE-8661-5EC33A675437}" type="datetime1">
              <a:rPr lang="en-US" smtClean="0"/>
              <a:pPr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46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46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832D-B7F8-4A85-B115-3F84BE9AC26D}" type="datetime1">
              <a:rPr lang="en-US" smtClean="0"/>
              <a:pPr/>
              <a:t>3/25/2019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34F3-05F7-41C1-B84E-68CE2E00C83C}" type="datetime1">
              <a:rPr lang="en-US" smtClean="0"/>
              <a:pPr/>
              <a:t>3/25/2019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47F82-2B2E-4837-B3AB-C94C672FBECB}" type="datetime1">
              <a:rPr lang="en-US" smtClean="0"/>
              <a:pPr/>
              <a:t>3/25/2019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53" y="443752"/>
            <a:ext cx="3749040" cy="1707777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494" y="430306"/>
            <a:ext cx="3749040" cy="56085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2000"/>
            </a:lvl6pPr>
            <a:lvl7pPr marL="2290763" indent="-461963">
              <a:defRPr sz="2000"/>
            </a:lvl7pPr>
            <a:lvl8pPr marL="2290763" indent="-461963">
              <a:defRPr sz="2000"/>
            </a:lvl8pPr>
            <a:lvl9pPr marL="2290763" indent="-461963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153" y="2554940"/>
            <a:ext cx="3749040" cy="3146613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7738-F4B0-48EA-9B71-E0F723F8BF6C}" type="datetime1">
              <a:rPr lang="en-US" smtClean="0"/>
              <a:pPr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PageOverlay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8001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721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F1909345-DEE0-4B07-8E32-441AC9DA095E}" type="datetime1">
              <a:rPr lang="en-US" smtClean="0"/>
              <a:pPr/>
              <a:t>3/25/2019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46220" y="6158753"/>
            <a:ext cx="1051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0"/>
        </a:spcBef>
        <a:spcAft>
          <a:spcPts val="2000"/>
        </a:spcAft>
        <a:buFont typeface="Wingdings 2" pitchFamily="18" charset="2"/>
        <a:buChar char="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Scramble For Africa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Colonization of the African Continent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166" y="275712"/>
            <a:ext cx="3735171" cy="280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9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B. Early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5. By </a:t>
            </a:r>
            <a:r>
              <a:rPr lang="en-US" u="sng"/>
              <a:t>1895</a:t>
            </a:r>
            <a:r>
              <a:rPr lang="en-US"/>
              <a:t>, all of Africa was controlled by European leaders, except </a:t>
            </a:r>
            <a:r>
              <a:rPr lang="en-US" u="sng"/>
              <a:t>Liberia</a:t>
            </a:r>
            <a:r>
              <a:rPr lang="en-US"/>
              <a:t>.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517" y="2933957"/>
            <a:ext cx="3721156" cy="3371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00" y="3136900"/>
            <a:ext cx="28194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76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B. Early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2772591" cy="41021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6. Liberia had been </a:t>
            </a:r>
            <a:r>
              <a:rPr lang="en-US" u="sng"/>
              <a:t>purchased</a:t>
            </a:r>
            <a:r>
              <a:rPr lang="en-US"/>
              <a:t> by the </a:t>
            </a:r>
            <a:r>
              <a:rPr lang="en-US" u="sng"/>
              <a:t>United States</a:t>
            </a:r>
            <a:r>
              <a:rPr lang="en-US"/>
              <a:t> during the Berlin Conference.</a:t>
            </a:r>
          </a:p>
          <a:p>
            <a:pPr marL="0" indent="0">
              <a:buNone/>
            </a:pPr>
            <a:r>
              <a:rPr lang="en-US"/>
              <a:t>	~Once slaves were </a:t>
            </a:r>
            <a:r>
              <a:rPr lang="en-US" u="sng"/>
              <a:t>freed</a:t>
            </a:r>
            <a:r>
              <a:rPr lang="en-US"/>
              <a:t> in the United States, they had the </a:t>
            </a:r>
            <a:r>
              <a:rPr lang="en-US" u="sng"/>
              <a:t>option</a:t>
            </a:r>
            <a:r>
              <a:rPr lang="en-US"/>
              <a:t> to move back to </a:t>
            </a:r>
            <a:r>
              <a:rPr lang="en-US" u="sng"/>
              <a:t>Liberia</a:t>
            </a:r>
            <a:r>
              <a:rPr lang="en-US"/>
              <a:t> and be given </a:t>
            </a:r>
            <a:r>
              <a:rPr lang="en-US" u="sng"/>
              <a:t>land</a:t>
            </a:r>
            <a:r>
              <a:rPr lang="en-US"/>
              <a:t> to live off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092" y="1895450"/>
            <a:ext cx="5799908" cy="431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63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C. End of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1. Colonial Rule in Africa is </a:t>
            </a:r>
            <a:r>
              <a:rPr lang="en-US" u="sng"/>
              <a:t>short lived</a:t>
            </a:r>
            <a:r>
              <a:rPr lang="en-US"/>
              <a:t>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355" y="2508654"/>
            <a:ext cx="6384360" cy="4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96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C. End of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2. By 1950- almost all areas were actively seeking </a:t>
            </a:r>
            <a:r>
              <a:rPr lang="en-US" u="sng"/>
              <a:t>independence</a:t>
            </a:r>
            <a:r>
              <a:rPr lang="en-US"/>
              <a:t> from European Powers.</a:t>
            </a:r>
          </a:p>
          <a:p>
            <a:pPr marL="0" indent="0">
              <a:buNone/>
            </a:pPr>
            <a:r>
              <a:rPr lang="en-US"/>
              <a:t>	~Some </a:t>
            </a:r>
            <a:r>
              <a:rPr lang="en-US" u="sng"/>
              <a:t>peacefully</a:t>
            </a:r>
            <a:r>
              <a:rPr lang="en-US"/>
              <a:t>, others through </a:t>
            </a:r>
            <a:r>
              <a:rPr lang="en-US" u="sng"/>
              <a:t>war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768" y="3453775"/>
            <a:ext cx="4881657" cy="323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01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C. End of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1500" y="1373038"/>
            <a:ext cx="8001000" cy="4646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3. The Independence movement brought to light many </a:t>
            </a:r>
            <a:r>
              <a:rPr lang="en-US" u="sng"/>
              <a:t>existing problems</a:t>
            </a:r>
            <a:r>
              <a:rPr lang="en-US"/>
              <a:t> in Africa.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/>
              <a:t>	~</a:t>
            </a:r>
            <a:r>
              <a:rPr lang="en-US" u="sng"/>
              <a:t>Economies</a:t>
            </a:r>
            <a:r>
              <a:rPr lang="en-US"/>
              <a:t> were built around </a:t>
            </a:r>
            <a:r>
              <a:rPr lang="en-US" u="sng"/>
              <a:t>European needs</a:t>
            </a:r>
            <a:r>
              <a:rPr lang="en-US"/>
              <a:t>- Not 	African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/>
              <a:t>	~Borders were in </a:t>
            </a:r>
            <a:r>
              <a:rPr lang="en-US" u="sng"/>
              <a:t>dispute</a:t>
            </a:r>
            <a:r>
              <a:rPr lang="en-US"/>
              <a:t> (Traditional vs European)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/>
              <a:t>	~</a:t>
            </a:r>
            <a:r>
              <a:rPr lang="en-US" u="sng"/>
              <a:t>Civil Wars</a:t>
            </a:r>
            <a:r>
              <a:rPr lang="en-US"/>
              <a:t> amongst Natives over who would gain   control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/>
              <a:t>	~</a:t>
            </a:r>
            <a:r>
              <a:rPr lang="en-US" u="sng"/>
              <a:t>Genocides</a:t>
            </a:r>
            <a:r>
              <a:rPr lang="en-US"/>
              <a:t> occurred due to differences in </a:t>
            </a:r>
            <a:r>
              <a:rPr lang="en-US" u="sng"/>
              <a:t>religions</a:t>
            </a:r>
            <a:r>
              <a:rPr lang="en-US"/>
              <a:t>, 	</a:t>
            </a:r>
            <a:r>
              <a:rPr lang="en-US" u="sng"/>
              <a:t>languages</a:t>
            </a:r>
            <a:r>
              <a:rPr lang="en-US"/>
              <a:t>, and </a:t>
            </a:r>
            <a:r>
              <a:rPr lang="en-US" u="sng"/>
              <a:t>ideologies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212" y="5308715"/>
            <a:ext cx="1446627" cy="15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41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C. End of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4. </a:t>
            </a:r>
            <a:r>
              <a:rPr lang="en-US" u="sng"/>
              <a:t>1960</a:t>
            </a:r>
            <a:r>
              <a:rPr lang="en-US"/>
              <a:t> became known as the ‘</a:t>
            </a:r>
            <a:r>
              <a:rPr lang="en-US" u="sng"/>
              <a:t>Year of Independence’</a:t>
            </a:r>
            <a:r>
              <a:rPr lang="en-US"/>
              <a:t>, as most countries were granted their freedom.</a:t>
            </a:r>
          </a:p>
          <a:p>
            <a:pPr marL="0" indent="0">
              <a:buNone/>
            </a:pPr>
            <a:r>
              <a:rPr lang="en-US"/>
              <a:t>	~Once a few European powers left, </a:t>
            </a:r>
            <a:r>
              <a:rPr lang="en-US" u="sng"/>
              <a:t>economies</a:t>
            </a:r>
            <a:r>
              <a:rPr lang="en-US"/>
              <a:t> and </a:t>
            </a:r>
            <a:r>
              <a:rPr lang="en-US" u="sng"/>
              <a:t>safety</a:t>
            </a:r>
            <a:r>
              <a:rPr lang="en-US"/>
              <a:t> went down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036" y="3934717"/>
            <a:ext cx="3918857" cy="220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26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C. End of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5. Today, Sudan, </a:t>
            </a:r>
            <a:r>
              <a:rPr lang="en-US" u="sng"/>
              <a:t>Nigeria</a:t>
            </a:r>
            <a:r>
              <a:rPr lang="en-US"/>
              <a:t>, Ethiopia, and </a:t>
            </a:r>
            <a:r>
              <a:rPr lang="en-US" u="sng"/>
              <a:t>Somalia</a:t>
            </a:r>
            <a:r>
              <a:rPr lang="en-US"/>
              <a:t> are still fighting battles due to territory disputes created by </a:t>
            </a:r>
            <a:r>
              <a:rPr lang="en-US" u="sng"/>
              <a:t>Colonial rule</a:t>
            </a:r>
            <a:r>
              <a:rPr lang="en-US"/>
              <a:t>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3221724"/>
            <a:ext cx="4733583" cy="308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21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C. End of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6. The legacy of the colonial rule on Africa has a </a:t>
            </a:r>
            <a:r>
              <a:rPr lang="en-US" u="sng"/>
              <a:t>strong presence</a:t>
            </a:r>
            <a:r>
              <a:rPr lang="en-US"/>
              <a:t>. </a:t>
            </a:r>
          </a:p>
          <a:p>
            <a:pPr marL="0" indent="0">
              <a:buNone/>
            </a:pPr>
            <a:r>
              <a:rPr lang="en-US"/>
              <a:t>	~</a:t>
            </a:r>
            <a:r>
              <a:rPr lang="en-US" u="sng"/>
              <a:t>Common languages</a:t>
            </a:r>
            <a:r>
              <a:rPr lang="en-US"/>
              <a:t> are French and English (due to colonial rule)</a:t>
            </a:r>
          </a:p>
          <a:p>
            <a:pPr marL="0" indent="0">
              <a:buNone/>
            </a:pPr>
            <a:r>
              <a:rPr lang="en-US"/>
              <a:t>	~Many names and places have </a:t>
            </a:r>
            <a:r>
              <a:rPr lang="en-US" u="sng"/>
              <a:t>European names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914" y="4433789"/>
            <a:ext cx="4003263" cy="225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3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C. End of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7. Economies of </a:t>
            </a:r>
            <a:r>
              <a:rPr lang="en-US" u="sng"/>
              <a:t>Africa</a:t>
            </a:r>
            <a:r>
              <a:rPr lang="en-US"/>
              <a:t>, the </a:t>
            </a:r>
            <a:r>
              <a:rPr lang="en-US" u="sng"/>
              <a:t>United States</a:t>
            </a:r>
            <a:r>
              <a:rPr lang="en-US"/>
              <a:t>, and </a:t>
            </a:r>
            <a:r>
              <a:rPr lang="en-US" u="sng"/>
              <a:t>European</a:t>
            </a:r>
            <a:r>
              <a:rPr lang="en-US"/>
              <a:t> nations are </a:t>
            </a:r>
            <a:r>
              <a:rPr lang="en-US" u="sng"/>
              <a:t>strongly linked</a:t>
            </a:r>
            <a:r>
              <a:rPr lang="en-US"/>
              <a:t>, as Africa is a main exporter of Uranium, </a:t>
            </a:r>
            <a:r>
              <a:rPr lang="en-US" u="sng"/>
              <a:t>Gold</a:t>
            </a:r>
            <a:r>
              <a:rPr lang="en-US"/>
              <a:t>, Coal, and </a:t>
            </a:r>
            <a:r>
              <a:rPr lang="en-US" u="sng"/>
              <a:t>Diamonds</a:t>
            </a:r>
            <a:r>
              <a:rPr lang="en-US"/>
              <a:t>, which are sold mostly to their old colonial empires, because they have </a:t>
            </a:r>
            <a:r>
              <a:rPr lang="en-US" u="sng"/>
              <a:t>close ties</a:t>
            </a:r>
            <a:r>
              <a:rPr lang="en-US"/>
              <a:t> to these countries.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684" y="3649027"/>
            <a:ext cx="2450589" cy="2695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62" y="4404790"/>
            <a:ext cx="2594586" cy="1701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964" y="4371176"/>
            <a:ext cx="2682909" cy="185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46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A. Background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1. Africa first peaked </a:t>
            </a:r>
            <a:r>
              <a:rPr lang="en-US" u="sng"/>
              <a:t>European</a:t>
            </a:r>
            <a:r>
              <a:rPr lang="en-US"/>
              <a:t> and </a:t>
            </a:r>
            <a:r>
              <a:rPr lang="en-US" u="sng"/>
              <a:t>American</a:t>
            </a:r>
            <a:r>
              <a:rPr lang="en-US"/>
              <a:t> interests during the slave trade in the 1700’s.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696" y="2877426"/>
            <a:ext cx="5220303" cy="371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82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A. Background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2. Not much (if anything) was known about </a:t>
            </a:r>
            <a:r>
              <a:rPr lang="en-US" u="sng"/>
              <a:t>interior</a:t>
            </a:r>
            <a:r>
              <a:rPr lang="en-US"/>
              <a:t> Africa.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57" y="2460753"/>
            <a:ext cx="5671290" cy="421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97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A. Background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3. As </a:t>
            </a:r>
            <a:r>
              <a:rPr lang="en-US" u="sng"/>
              <a:t>European</a:t>
            </a:r>
            <a:r>
              <a:rPr lang="en-US"/>
              <a:t> territories became ‘set’, Kings and Queens wanted to </a:t>
            </a:r>
            <a:r>
              <a:rPr lang="en-US" u="sng"/>
              <a:t>expand</a:t>
            </a:r>
            <a:r>
              <a:rPr lang="en-US"/>
              <a:t> their control. 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4" y="1655726"/>
            <a:ext cx="4806530" cy="46275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687328-6E70-4297-98C5-3EBE7CF0AC2D}"/>
              </a:ext>
            </a:extLst>
          </p:cNvPr>
          <p:cNvSpPr txBox="1"/>
          <p:nvPr/>
        </p:nvSpPr>
        <p:spPr>
          <a:xfrm>
            <a:off x="684362" y="3868947"/>
            <a:ext cx="2743200" cy="175432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Germany</a:t>
            </a:r>
          </a:p>
          <a:p>
            <a:pPr algn="ctr"/>
            <a:r>
              <a:rPr lang="en-US" b="1">
                <a:solidFill>
                  <a:srgbClr val="82682C"/>
                </a:solidFill>
              </a:rPr>
              <a:t>Ethiopia</a:t>
            </a:r>
          </a:p>
          <a:p>
            <a:pPr algn="ctr"/>
            <a:r>
              <a:rPr lang="en-US" b="1">
                <a:solidFill>
                  <a:srgbClr val="C00000"/>
                </a:solidFill>
              </a:rPr>
              <a:t>Britain</a:t>
            </a:r>
          </a:p>
          <a:p>
            <a:pPr algn="ctr"/>
            <a:r>
              <a:rPr lang="en-US" b="1">
                <a:solidFill>
                  <a:srgbClr val="0070C0"/>
                </a:solidFill>
              </a:rPr>
              <a:t>Spain </a:t>
            </a:r>
            <a:r>
              <a:rPr lang="en-US" b="1">
                <a:solidFill>
                  <a:srgbClr val="0070C0"/>
                </a:solidFill>
                <a:ea typeface="+mn-lt"/>
                <a:cs typeface="+mn-lt"/>
              </a:rPr>
              <a:t/>
            </a:r>
            <a:br>
              <a:rPr lang="en-US" b="1">
                <a:solidFill>
                  <a:srgbClr val="0070C0"/>
                </a:solidFill>
                <a:ea typeface="+mn-lt"/>
                <a:cs typeface="+mn-lt"/>
              </a:rPr>
            </a:br>
            <a:r>
              <a:rPr lang="en-US" b="1">
                <a:solidFill>
                  <a:srgbClr val="00B050"/>
                </a:solidFill>
              </a:rPr>
              <a:t>Portugal</a:t>
            </a:r>
          </a:p>
          <a:p>
            <a:pPr algn="ctr"/>
            <a:r>
              <a:rPr lang="en-US" b="1">
                <a:solidFill>
                  <a:srgbClr val="947314"/>
                </a:solidFill>
              </a:rPr>
              <a:t>Italy </a:t>
            </a:r>
          </a:p>
        </p:txBody>
      </p:sp>
    </p:spTree>
    <p:extLst>
      <p:ext uri="{BB962C8B-B14F-4D97-AF65-F5344CB8AC3E}">
        <p14:creationId xmlns:p14="http://schemas.microsoft.com/office/powerpoint/2010/main" val="2757855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A. Background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4. Africa was the obvious choice, as it was </a:t>
            </a:r>
            <a:r>
              <a:rPr lang="en-US" u="sng"/>
              <a:t>near Europe </a:t>
            </a:r>
            <a:r>
              <a:rPr lang="en-US"/>
              <a:t>and held many </a:t>
            </a:r>
            <a:r>
              <a:rPr lang="en-US" u="sng"/>
              <a:t>natural resources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~Europeans did </a:t>
            </a:r>
            <a:r>
              <a:rPr lang="en-US" u="sng"/>
              <a:t>not</a:t>
            </a:r>
            <a:r>
              <a:rPr lang="en-US"/>
              <a:t> consider Native Africans as </a:t>
            </a:r>
            <a:r>
              <a:rPr lang="en-US" u="sng"/>
              <a:t>equals</a:t>
            </a:r>
            <a:r>
              <a:rPr lang="en-US"/>
              <a:t>, so they saw </a:t>
            </a:r>
            <a:r>
              <a:rPr lang="en-US" u="sng"/>
              <a:t>no problem</a:t>
            </a:r>
            <a:r>
              <a:rPr lang="en-US"/>
              <a:t> in taking over their territory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3774004"/>
            <a:ext cx="3874058" cy="287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64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B. Early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2836901" cy="4102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1. In 1884 the major European Powers met to discuss how they would </a:t>
            </a:r>
            <a:r>
              <a:rPr lang="en-US" u="sng"/>
              <a:t>divide Africa.</a:t>
            </a:r>
            <a:r>
              <a:rPr lang="en-US"/>
              <a:t>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913" y="1864382"/>
            <a:ext cx="5143694" cy="417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94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B. Early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2. This became known as the </a:t>
            </a:r>
            <a:r>
              <a:rPr lang="en-US" u="sng"/>
              <a:t>Berlin Conference of 1884</a:t>
            </a:r>
            <a:r>
              <a:rPr lang="en-US"/>
              <a:t>.	</a:t>
            </a:r>
          </a:p>
          <a:p>
            <a:pPr marL="0" indent="0">
              <a:buNone/>
            </a:pPr>
            <a:r>
              <a:rPr lang="en-US"/>
              <a:t>	~ African Natives were </a:t>
            </a:r>
            <a:r>
              <a:rPr lang="en-US" u="sng"/>
              <a:t>not invited</a:t>
            </a:r>
            <a:r>
              <a:rPr lang="en-US"/>
              <a:t> to the conference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045" y="3097685"/>
            <a:ext cx="5671290" cy="358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53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B. Early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3. The major powers, </a:t>
            </a:r>
            <a:r>
              <a:rPr lang="en-US" u="sng"/>
              <a:t>Britain</a:t>
            </a:r>
            <a:r>
              <a:rPr lang="en-US"/>
              <a:t>, </a:t>
            </a:r>
            <a:r>
              <a:rPr lang="en-US" u="sng"/>
              <a:t>France</a:t>
            </a:r>
            <a:r>
              <a:rPr lang="en-US"/>
              <a:t>, </a:t>
            </a:r>
            <a:r>
              <a:rPr lang="en-US" u="sng"/>
              <a:t>Portugal</a:t>
            </a:r>
            <a:r>
              <a:rPr lang="en-US"/>
              <a:t>, </a:t>
            </a:r>
            <a:r>
              <a:rPr lang="en-US" u="sng"/>
              <a:t>Italy</a:t>
            </a:r>
            <a:r>
              <a:rPr lang="en-US"/>
              <a:t>, </a:t>
            </a:r>
            <a:r>
              <a:rPr lang="en-US" u="sng"/>
              <a:t>Belgium</a:t>
            </a:r>
            <a:r>
              <a:rPr lang="en-US"/>
              <a:t>, and </a:t>
            </a:r>
            <a:r>
              <a:rPr lang="en-US" u="sng"/>
              <a:t>Germany</a:t>
            </a:r>
            <a:r>
              <a:rPr lang="en-US"/>
              <a:t> divided the territory to best serve their own needs. </a:t>
            </a:r>
          </a:p>
          <a:p>
            <a:pPr marL="0" indent="0">
              <a:buNone/>
            </a:pPr>
            <a:r>
              <a:rPr lang="en-US"/>
              <a:t>~These European boundaries often crossed </a:t>
            </a:r>
            <a:r>
              <a:rPr lang="en-US" u="sng"/>
              <a:t>social</a:t>
            </a:r>
            <a:r>
              <a:rPr lang="en-US"/>
              <a:t> and </a:t>
            </a:r>
            <a:r>
              <a:rPr lang="en-US" u="sng"/>
              <a:t>cultural</a:t>
            </a:r>
            <a:r>
              <a:rPr lang="en-US"/>
              <a:t> boundaries, leading to internal conflict between Natives.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744" y="4179502"/>
            <a:ext cx="2495108" cy="267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65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B. Early Colonial Rule</a:t>
            </a: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4. As </a:t>
            </a:r>
            <a:r>
              <a:rPr lang="en-US" u="sng"/>
              <a:t>internal</a:t>
            </a:r>
            <a:r>
              <a:rPr lang="en-US"/>
              <a:t> conflicts increased amongst native groups, the European powers were able to </a:t>
            </a:r>
            <a:r>
              <a:rPr lang="en-US" u="sng"/>
              <a:t>increase</a:t>
            </a:r>
            <a:r>
              <a:rPr lang="en-US"/>
              <a:t> their </a:t>
            </a:r>
            <a:r>
              <a:rPr lang="en-US" u="sng"/>
              <a:t>control</a:t>
            </a:r>
            <a:r>
              <a:rPr lang="en-US"/>
              <a:t> and power, taking advantage of </a:t>
            </a:r>
            <a:r>
              <a:rPr lang="en-US" u="sng"/>
              <a:t>weaknesses</a:t>
            </a:r>
            <a:r>
              <a:rPr lang="en-US"/>
              <a:t>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425" y="3218276"/>
            <a:ext cx="5440430" cy="363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826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velogue">
  <a:themeElements>
    <a:clrScheme name="Travelogue">
      <a:dk1>
        <a:sysClr val="windowText" lastClr="000000"/>
      </a:dk1>
      <a:lt1>
        <a:srgbClr val="EAC968"/>
      </a:lt1>
      <a:dk2>
        <a:srgbClr val="2A2515"/>
      </a:dk2>
      <a:lt2>
        <a:srgbClr val="82682C"/>
      </a:lt2>
      <a:accent1>
        <a:srgbClr val="B74D21"/>
      </a:accent1>
      <a:accent2>
        <a:srgbClr val="A32323"/>
      </a:accent2>
      <a:accent3>
        <a:srgbClr val="4576A3"/>
      </a:accent3>
      <a:accent4>
        <a:srgbClr val="615D9A"/>
      </a:accent4>
      <a:accent5>
        <a:srgbClr val="67924B"/>
      </a:accent5>
      <a:accent6>
        <a:srgbClr val="BF7B1B"/>
      </a:accent6>
      <a:hlink>
        <a:srgbClr val="99350B"/>
      </a:hlink>
      <a:folHlink>
        <a:srgbClr val="785140"/>
      </a:folHlink>
    </a:clrScheme>
    <a:fontScheme name="Travelogue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Travelogu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6600000" sx="102000" sy="102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88900" dist="63500" dir="2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4200000"/>
            </a:lightRig>
          </a:scene3d>
          <a:sp3d>
            <a:bevelT w="635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0000"/>
                <a:hueMod val="85000"/>
                <a:satMod val="300000"/>
                <a:lumMod val="100000"/>
              </a:schemeClr>
            </a:gs>
            <a:gs pos="40000">
              <a:schemeClr val="phClr">
                <a:tint val="45000"/>
                <a:shade val="99000"/>
                <a:hueMod val="95000"/>
                <a:satMod val="300000"/>
                <a:lumMod val="100000"/>
              </a:schemeClr>
            </a:gs>
            <a:gs pos="100000">
              <a:schemeClr val="phClr">
                <a:shade val="20000"/>
                <a:hueMod val="95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7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425</Words>
  <Application>Microsoft Office PowerPoint</Application>
  <PresentationFormat>On-screen Show (4:3)</PresentationFormat>
  <Paragraphs>53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Calisto MT</vt:lpstr>
      <vt:lpstr>Mistral</vt:lpstr>
      <vt:lpstr>Wingdings 2</vt:lpstr>
      <vt:lpstr>Travelogue</vt:lpstr>
      <vt:lpstr>Scramble For Africa</vt:lpstr>
      <vt:lpstr>A. Background</vt:lpstr>
      <vt:lpstr>A. Background</vt:lpstr>
      <vt:lpstr>A. Background</vt:lpstr>
      <vt:lpstr>A. Background</vt:lpstr>
      <vt:lpstr>B. Early Colonial Rule</vt:lpstr>
      <vt:lpstr>B. Early Colonial Rule</vt:lpstr>
      <vt:lpstr>B. Early Colonial Rule</vt:lpstr>
      <vt:lpstr>B. Early Colonial Rule</vt:lpstr>
      <vt:lpstr>B. Early Colonial Rule</vt:lpstr>
      <vt:lpstr>B. Early Colonial Rule</vt:lpstr>
      <vt:lpstr>C. End of Colonial Rule</vt:lpstr>
      <vt:lpstr>C. End of Colonial Rule</vt:lpstr>
      <vt:lpstr>C. End of Colonial Rule</vt:lpstr>
      <vt:lpstr>C. End of Colonial Rule</vt:lpstr>
      <vt:lpstr>C. End of Colonial Rule</vt:lpstr>
      <vt:lpstr>C. End of Colonial Rule</vt:lpstr>
      <vt:lpstr>C. End of Colonial Rule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Scramble For Africa</dc:title>
  <dc:creator>Jordan Lopez</dc:creator>
  <cp:lastModifiedBy>Jordan</cp:lastModifiedBy>
  <cp:revision>2</cp:revision>
  <dcterms:modified xsi:type="dcterms:W3CDTF">2019-03-25T15:55:30Z</dcterms:modified>
</cp:coreProperties>
</file>