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79C1E0-A927-B561-EFE1-5C38B21B11F7}" v="3" dt="2018-10-16T20:06:20.2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dan Lopez" userId="S::jordan.lopez@hcisd.org::727baded-0bde-41fc-aaa4-7fba440c3681" providerId="AD" clId="Web-{FE79C1E0-A927-B561-EFE1-5C38B21B11F7}"/>
    <pc:docChg chg="modSld">
      <pc:chgData name="Jordan Lopez" userId="S::jordan.lopez@hcisd.org::727baded-0bde-41fc-aaa4-7fba440c3681" providerId="AD" clId="Web-{FE79C1E0-A927-B561-EFE1-5C38B21B11F7}" dt="2018-10-16T20:06:20.298" v="5" actId="20577"/>
      <pc:docMkLst>
        <pc:docMk/>
      </pc:docMkLst>
      <pc:sldChg chg="modSp">
        <pc:chgData name="Jordan Lopez" userId="S::jordan.lopez@hcisd.org::727baded-0bde-41fc-aaa4-7fba440c3681" providerId="AD" clId="Web-{FE79C1E0-A927-B561-EFE1-5C38B21B11F7}" dt="2018-10-16T20:06:20.298" v="5" actId="20577"/>
        <pc:sldMkLst>
          <pc:docMk/>
          <pc:sldMk cId="1583393812" sldId="264"/>
        </pc:sldMkLst>
        <pc:spChg chg="mod">
          <ac:chgData name="Jordan Lopez" userId="S::jordan.lopez@hcisd.org::727baded-0bde-41fc-aaa4-7fba440c3681" providerId="AD" clId="Web-{FE79C1E0-A927-B561-EFE1-5C38B21B11F7}" dt="2018-10-16T20:06:20.298" v="5" actId="20577"/>
          <ac:spMkLst>
            <pc:docMk/>
            <pc:sldMk cId="1583393812" sldId="264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4C7DFD0B-B14F-D946-BB3B-83290953747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FD0B-B14F-D946-BB3B-83290953747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479E-05F1-AF47-A3C1-3FE6FF0F1B6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FD0B-B14F-D946-BB3B-83290953747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479E-05F1-AF47-A3C1-3FE6FF0F1B6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FD0B-B14F-D946-BB3B-83290953747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479E-05F1-AF47-A3C1-3FE6FF0F1B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FD0B-B14F-D946-BB3B-83290953747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479E-05F1-AF47-A3C1-3FE6FF0F1B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FD0B-B14F-D946-BB3B-83290953747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479E-05F1-AF47-A3C1-3FE6FF0F1B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FD0B-B14F-D946-BB3B-83290953747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479E-05F1-AF47-A3C1-3FE6FF0F1B67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FD0B-B14F-D946-BB3B-83290953747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479E-05F1-AF47-A3C1-3FE6FF0F1B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FD0B-B14F-D946-BB3B-83290953747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479E-05F1-AF47-A3C1-3FE6FF0F1B6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FD0B-B14F-D946-BB3B-83290953747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479E-05F1-AF47-A3C1-3FE6FF0F1B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FD0B-B14F-D946-BB3B-83290953747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479E-05F1-AF47-A3C1-3FE6FF0F1B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FD0B-B14F-D946-BB3B-83290953747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479E-05F1-AF47-A3C1-3FE6FF0F1B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FD0B-B14F-D946-BB3B-83290953747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479E-05F1-AF47-A3C1-3FE6FF0F1B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4C7DFD0B-B14F-D946-BB3B-83290953747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E27A479E-05F1-AF47-A3C1-3FE6FF0F1B6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FD0B-B14F-D946-BB3B-83290953747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479E-05F1-AF47-A3C1-3FE6FF0F1B6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FD0B-B14F-D946-BB3B-83290953747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479E-05F1-AF47-A3C1-3FE6FF0F1B6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FD0B-B14F-D946-BB3B-83290953747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479E-05F1-AF47-A3C1-3FE6FF0F1B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FD0B-B14F-D946-BB3B-83290953747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479E-05F1-AF47-A3C1-3FE6FF0F1B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FD0B-B14F-D946-BB3B-83290953747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479E-05F1-AF47-A3C1-3FE6FF0F1B6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FD0B-B14F-D946-BB3B-83290953747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479E-05F1-AF47-A3C1-3FE6FF0F1B6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4C7DFD0B-B14F-D946-BB3B-83290953747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E27A479E-05F1-AF47-A3C1-3FE6FF0F1B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  <p:sldLayoutId id="2147484022" r:id="rId13"/>
    <p:sldLayoutId id="2147484023" r:id="rId14"/>
    <p:sldLayoutId id="2147484024" r:id="rId15"/>
    <p:sldLayoutId id="2147484025" r:id="rId16"/>
    <p:sldLayoutId id="2147484026" r:id="rId17"/>
    <p:sldLayoutId id="2147484027" r:id="rId18"/>
    <p:sldLayoutId id="2147484028" r:id="rId19"/>
    <p:sldLayoutId id="2147484029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Population Pyramids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They Mean</a:t>
            </a: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466" y="723330"/>
            <a:ext cx="5573721" cy="359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63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Cuba- 2016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37" y="1487606"/>
            <a:ext cx="4557680" cy="4876800"/>
          </a:xfrm>
        </p:spPr>
      </p:pic>
      <p:pic>
        <p:nvPicPr>
          <p:cNvPr id="5" name="Picture 4" descr="cuba-location-on-the-north-america-m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466" y="3165014"/>
            <a:ext cx="3722782" cy="31993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37484" y="2347415"/>
            <a:ext cx="3070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Negative Growth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77071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Population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As countries develop, they go from </a:t>
            </a:r>
            <a:r>
              <a:rPr lang="en-US" u="sng" dirty="0"/>
              <a:t>one stage to the next, or even back a step.</a:t>
            </a:r>
          </a:p>
          <a:p>
            <a:pPr>
              <a:buFont typeface="+mj-lt"/>
              <a:buAutoNum type="arabicPeriod"/>
            </a:pPr>
            <a:r>
              <a:rPr lang="en-US" dirty="0"/>
              <a:t>Not all countries want a </a:t>
            </a:r>
            <a:r>
              <a:rPr lang="en-US" u="sng" dirty="0"/>
              <a:t>negative population</a:t>
            </a:r>
            <a:r>
              <a:rPr lang="en-US" dirty="0"/>
              <a:t>, so they actively </a:t>
            </a:r>
            <a:r>
              <a:rPr lang="en-US" u="sng" dirty="0"/>
              <a:t>seek</a:t>
            </a:r>
            <a:r>
              <a:rPr lang="en-US" dirty="0"/>
              <a:t> ways to maintain their </a:t>
            </a:r>
            <a:r>
              <a:rPr lang="en-US" u="sng" dirty="0"/>
              <a:t>healthy populations while not overpopulating.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180420"/>
            <a:ext cx="3289300" cy="246380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486" y="3754604"/>
            <a:ext cx="28448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4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Population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69" y="1484585"/>
            <a:ext cx="8014265" cy="51675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1.				       2.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</a:t>
            </a:r>
          </a:p>
          <a:p>
            <a:pPr marL="0" indent="0">
              <a:buNone/>
            </a:pPr>
            <a:r>
              <a:rPr lang="en-US" dirty="0"/>
              <a:t>      Rapid Growth	       			 Slow Growth	</a:t>
            </a:r>
          </a:p>
          <a:p>
            <a:pPr marL="0" indent="0">
              <a:buNone/>
            </a:pPr>
            <a:r>
              <a:rPr lang="en-US" dirty="0"/>
              <a:t>3. 				      4.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</a:t>
            </a:r>
          </a:p>
          <a:p>
            <a:pPr marL="0" indent="0">
              <a:buNone/>
            </a:pPr>
            <a:r>
              <a:rPr lang="en-US" dirty="0"/>
              <a:t>         Stable Growth 			             Negative Growth</a:t>
            </a:r>
          </a:p>
        </p:txBody>
      </p:sp>
      <p:sp>
        <p:nvSpPr>
          <p:cNvPr id="4" name="Extract 3"/>
          <p:cNvSpPr/>
          <p:nvPr/>
        </p:nvSpPr>
        <p:spPr>
          <a:xfrm>
            <a:off x="757845" y="1735138"/>
            <a:ext cx="2020874" cy="1442617"/>
          </a:xfrm>
          <a:prstGeom prst="flowChartExtra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Merge 4"/>
          <p:cNvSpPr/>
          <p:nvPr/>
        </p:nvSpPr>
        <p:spPr>
          <a:xfrm>
            <a:off x="6181544" y="4225144"/>
            <a:ext cx="1442498" cy="1404892"/>
          </a:xfrm>
          <a:prstGeom prst="flowChartMerg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Predefined Process 5"/>
          <p:cNvSpPr/>
          <p:nvPr/>
        </p:nvSpPr>
        <p:spPr>
          <a:xfrm>
            <a:off x="1201358" y="4463877"/>
            <a:ext cx="1253898" cy="1279333"/>
          </a:xfrm>
          <a:prstGeom prst="flowChartPredefined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2055" y="3407780"/>
            <a:ext cx="2866734" cy="251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ouble Bracket 8"/>
          <p:cNvSpPr/>
          <p:nvPr/>
        </p:nvSpPr>
        <p:spPr>
          <a:xfrm>
            <a:off x="914400" y="4275443"/>
            <a:ext cx="1684836" cy="1747902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091393" y="4225144"/>
            <a:ext cx="822285" cy="1518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911215" y="4300593"/>
            <a:ext cx="817271" cy="14426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Isosceles Triangle 18"/>
          <p:cNvSpPr/>
          <p:nvPr/>
        </p:nvSpPr>
        <p:spPr>
          <a:xfrm>
            <a:off x="6428446" y="1484585"/>
            <a:ext cx="989856" cy="1693170"/>
          </a:xfrm>
          <a:prstGeom prst="triangl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286696" y="3432930"/>
            <a:ext cx="133734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3229" y="3961073"/>
            <a:ext cx="7770357" cy="37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057427" y="1697414"/>
            <a:ext cx="0" cy="47283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502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2128"/>
            <a:ext cx="7313613" cy="665201"/>
          </a:xfrm>
        </p:spPr>
        <p:txBody>
          <a:bodyPr/>
          <a:lstStyle/>
          <a:p>
            <a:r>
              <a:rPr lang="en-US" dirty="0"/>
              <a:t>Population Pyramids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406" y="937329"/>
            <a:ext cx="7925607" cy="4853871"/>
          </a:xfrm>
        </p:spPr>
        <p:txBody>
          <a:bodyPr>
            <a:normAutofit/>
          </a:bodyPr>
          <a:lstStyle/>
          <a:p>
            <a:r>
              <a:rPr lang="en-US" sz="3600" dirty="0"/>
              <a:t>What is it? </a:t>
            </a:r>
          </a:p>
          <a:p>
            <a:pPr lvl="1"/>
            <a:r>
              <a:rPr lang="en-US" sz="3200" dirty="0"/>
              <a:t>Graphical illustration that shows the </a:t>
            </a:r>
            <a:r>
              <a:rPr lang="en-US" sz="3200" u="sng" dirty="0"/>
              <a:t>amount of people per age group </a:t>
            </a:r>
            <a:r>
              <a:rPr lang="en-US" sz="3200" dirty="0"/>
              <a:t>within a country, and is usually in pyramid form when the population is growing. </a:t>
            </a:r>
          </a:p>
          <a:p>
            <a:pPr lvl="1">
              <a:buFont typeface="Wingdings" charset="2"/>
              <a:buChar char="u"/>
            </a:pPr>
            <a:endParaRPr lang="en-US" dirty="0"/>
          </a:p>
        </p:txBody>
      </p:sp>
      <p:pic>
        <p:nvPicPr>
          <p:cNvPr id="5" name="Picture 4" descr="img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240" y="3973149"/>
            <a:ext cx="5138975" cy="249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4"/>
            <a:ext cx="7583488" cy="965286"/>
          </a:xfrm>
        </p:spPr>
        <p:txBody>
          <a:bodyPr/>
          <a:lstStyle/>
          <a:p>
            <a:r>
              <a:rPr lang="en-US" dirty="0"/>
              <a:t>Rapid Growth Populations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729" y="907093"/>
            <a:ext cx="4369766" cy="5729803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endParaRPr lang="en-US" sz="2800" u="sng" dirty="0"/>
          </a:p>
          <a:p>
            <a:pPr marL="457200" indent="-457200">
              <a:buFont typeface="+mj-lt"/>
              <a:buAutoNum type="arabicPeriod"/>
            </a:pPr>
            <a:r>
              <a:rPr lang="en-US" sz="2800" u="sng" dirty="0"/>
              <a:t>Broad Base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Basically </a:t>
            </a:r>
            <a:r>
              <a:rPr lang="en-US" sz="2800" u="sng" dirty="0"/>
              <a:t>even distribution </a:t>
            </a:r>
            <a:r>
              <a:rPr lang="en-US" sz="2800" dirty="0"/>
              <a:t>between male and female</a:t>
            </a:r>
          </a:p>
          <a:p>
            <a:pPr>
              <a:buFont typeface="+mj-lt"/>
              <a:buAutoNum type="arabicPeriod"/>
            </a:pPr>
            <a:r>
              <a:rPr lang="en-US" sz="2800" u="sng" dirty="0"/>
              <a:t>High fertility </a:t>
            </a:r>
            <a:r>
              <a:rPr lang="en-US" sz="2800" dirty="0"/>
              <a:t>rates</a:t>
            </a:r>
          </a:p>
          <a:p>
            <a:pPr>
              <a:buFont typeface="+mj-lt"/>
              <a:buAutoNum type="arabicPeriod"/>
            </a:pPr>
            <a:r>
              <a:rPr lang="en-US" sz="2800" u="sng" dirty="0"/>
              <a:t>Low average life expectancy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Usually found in </a:t>
            </a:r>
            <a:r>
              <a:rPr lang="en-US" sz="2800" u="sng" dirty="0"/>
              <a:t>under developed or developing</a:t>
            </a:r>
            <a:r>
              <a:rPr lang="en-US" sz="2800" dirty="0"/>
              <a:t> nations</a:t>
            </a:r>
          </a:p>
        </p:txBody>
      </p:sp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62" y="3855145"/>
            <a:ext cx="3095189" cy="2781751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18" y="1028040"/>
            <a:ext cx="3737156" cy="250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79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01" y="1669754"/>
            <a:ext cx="4351010" cy="4767262"/>
          </a:xfr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627" y="3603009"/>
            <a:ext cx="3835965" cy="252038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Rapid Growth Populations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36526" y="2729257"/>
            <a:ext cx="2893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Rapid Growth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67054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876856"/>
          </a:xfrm>
        </p:spPr>
        <p:txBody>
          <a:bodyPr/>
          <a:lstStyle/>
          <a:p>
            <a:r>
              <a:rPr lang="en-US" dirty="0"/>
              <a:t>Slow Growth Populations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286" y="876856"/>
            <a:ext cx="4853615" cy="5805395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800" dirty="0"/>
              <a:t>Pyramid shape, with a </a:t>
            </a:r>
            <a:r>
              <a:rPr lang="en-US" sz="2800" u="sng" dirty="0"/>
              <a:t>smaller base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Can </a:t>
            </a:r>
            <a:r>
              <a:rPr lang="en-US" sz="2800" u="sng" dirty="0"/>
              <a:t>easily fall back </a:t>
            </a:r>
            <a:r>
              <a:rPr lang="en-US" sz="2800" dirty="0"/>
              <a:t>into rapid growth</a:t>
            </a:r>
          </a:p>
          <a:p>
            <a:pPr>
              <a:buFont typeface="+mj-lt"/>
              <a:buAutoNum type="arabicPeriod"/>
            </a:pPr>
            <a:r>
              <a:rPr lang="en-US" sz="2800" u="sng" dirty="0"/>
              <a:t>Declining fertility </a:t>
            </a:r>
            <a:r>
              <a:rPr lang="en-US" sz="2800" dirty="0"/>
              <a:t>and </a:t>
            </a:r>
            <a:r>
              <a:rPr lang="en-US" sz="2800" u="sng" dirty="0"/>
              <a:t>mortality</a:t>
            </a:r>
            <a:r>
              <a:rPr lang="en-US" sz="2800" dirty="0"/>
              <a:t> rates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Beginnings of </a:t>
            </a:r>
            <a:r>
              <a:rPr lang="en-US" sz="2800" u="sng" dirty="0"/>
              <a:t>better education, medical, and working condition</a:t>
            </a: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5" r="15590"/>
          <a:stretch/>
        </p:blipFill>
        <p:spPr>
          <a:xfrm>
            <a:off x="5942277" y="1572295"/>
            <a:ext cx="2434368" cy="1840247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403" y="3619168"/>
            <a:ext cx="33782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58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6538"/>
            <a:ext cx="7313613" cy="710556"/>
          </a:xfrm>
        </p:spPr>
        <p:txBody>
          <a:bodyPr/>
          <a:lstStyle/>
          <a:p>
            <a:r>
              <a:rPr lang="en-US" dirty="0" smtClean="0"/>
              <a:t>Dominican Republic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71" y="1571365"/>
            <a:ext cx="4214744" cy="455648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590" y="3275463"/>
            <a:ext cx="4339362" cy="28523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90615" y="2470245"/>
            <a:ext cx="3439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Slow Growth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77709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1182"/>
            <a:ext cx="7313613" cy="725674"/>
          </a:xfrm>
        </p:spPr>
        <p:txBody>
          <a:bodyPr/>
          <a:lstStyle/>
          <a:p>
            <a:r>
              <a:rPr lang="en-US" dirty="0"/>
              <a:t>Zero Population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62" y="1073393"/>
            <a:ext cx="6017879" cy="5548385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800" u="sng" dirty="0"/>
              <a:t>Shape</a:t>
            </a:r>
            <a:r>
              <a:rPr lang="en-US" sz="2800" dirty="0"/>
              <a:t> </a:t>
            </a:r>
            <a:r>
              <a:rPr lang="en-US" sz="2800" u="sng" dirty="0"/>
              <a:t>is</a:t>
            </a:r>
            <a:r>
              <a:rPr lang="en-US" sz="2800" dirty="0"/>
              <a:t> almost </a:t>
            </a:r>
            <a:r>
              <a:rPr lang="en-US" sz="2800" u="sng" dirty="0"/>
              <a:t>column like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Population that is </a:t>
            </a:r>
            <a:r>
              <a:rPr lang="en-US" sz="2800" u="sng" dirty="0"/>
              <a:t>unchanging </a:t>
            </a:r>
            <a:r>
              <a:rPr lang="en-US" sz="2800" dirty="0"/>
              <a:t>(not growing or shrinking)</a:t>
            </a:r>
          </a:p>
          <a:p>
            <a:pPr>
              <a:buFont typeface="+mj-lt"/>
              <a:buAutoNum type="arabicPeriod"/>
            </a:pPr>
            <a:r>
              <a:rPr lang="en-US" sz="2800" u="sng" dirty="0"/>
              <a:t>Birth Rate and Death Rate are equal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Most commonly found in areas that have</a:t>
            </a:r>
            <a:r>
              <a:rPr lang="en-US" sz="2800" u="sng" dirty="0"/>
              <a:t> stable education, health care </a:t>
            </a:r>
            <a:r>
              <a:rPr lang="en-US" sz="2800" dirty="0"/>
              <a:t>and</a:t>
            </a:r>
            <a:r>
              <a:rPr lang="en-US" sz="2800" u="sng" dirty="0"/>
              <a:t> government</a:t>
            </a:r>
            <a:r>
              <a:rPr lang="en-US" sz="2800" dirty="0"/>
              <a:t>.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Most often a </a:t>
            </a:r>
            <a:r>
              <a:rPr lang="en-US" sz="2800" u="sng" dirty="0"/>
              <a:t>developed country</a:t>
            </a:r>
            <a:endParaRPr lang="en-US" sz="2800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41" y="1643718"/>
            <a:ext cx="2642272" cy="1820232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41" y="3678789"/>
            <a:ext cx="28702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34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1656"/>
            <a:ext cx="7313613" cy="816384"/>
          </a:xfrm>
        </p:spPr>
        <p:txBody>
          <a:bodyPr/>
          <a:lstStyle/>
          <a:p>
            <a:r>
              <a:rPr lang="en-US" dirty="0" smtClean="0"/>
              <a:t>United States 2017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7" y="1195799"/>
            <a:ext cx="4889455" cy="5141311"/>
          </a:xfrm>
        </p:spPr>
      </p:pic>
      <p:pic>
        <p:nvPicPr>
          <p:cNvPr id="1026" name="Picture 2" descr="Image result for Map of the United States wor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905" y="3521123"/>
            <a:ext cx="3429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52862" y="2716869"/>
            <a:ext cx="282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Zero Growth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83393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Population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203" y="1371599"/>
            <a:ext cx="4248804" cy="502340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Often an </a:t>
            </a:r>
            <a:r>
              <a:rPr lang="en-US" u="sng" dirty="0"/>
              <a:t>inverted triangle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More deaths than births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Caring </a:t>
            </a:r>
            <a:r>
              <a:rPr lang="en-US" dirty="0"/>
              <a:t>for the </a:t>
            </a:r>
            <a:r>
              <a:rPr lang="en-US" u="sng" dirty="0"/>
              <a:t>elderly </a:t>
            </a:r>
            <a:r>
              <a:rPr lang="en-US" dirty="0"/>
              <a:t>is hard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Often ‘self imposed’ by </a:t>
            </a:r>
            <a:r>
              <a:rPr lang="en-US" u="sng" dirty="0"/>
              <a:t>high costs of living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Can be due to natural events like </a:t>
            </a:r>
            <a:r>
              <a:rPr lang="en-US" u="sng" dirty="0"/>
              <a:t>famine or war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Can cause long term problems </a:t>
            </a:r>
            <a:r>
              <a:rPr lang="en-US" dirty="0"/>
              <a:t>for countries</a:t>
            </a: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436" y="1669597"/>
            <a:ext cx="3810000" cy="213360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73" y="4070904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8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267</TotalTime>
  <Words>255</Words>
  <Application>Microsoft Office PowerPoint</Application>
  <PresentationFormat>On-screen Show (4:3)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Goudy Old Style</vt:lpstr>
      <vt:lpstr>Impact</vt:lpstr>
      <vt:lpstr>Rockwell</vt:lpstr>
      <vt:lpstr>Wingdings</vt:lpstr>
      <vt:lpstr>Inkwell</vt:lpstr>
      <vt:lpstr>Population Pyramids</vt:lpstr>
      <vt:lpstr>Population Pyramids</vt:lpstr>
      <vt:lpstr>Rapid Growth Populations</vt:lpstr>
      <vt:lpstr>Rapid Growth Populations </vt:lpstr>
      <vt:lpstr>Slow Growth Populations</vt:lpstr>
      <vt:lpstr>Dominican Republic</vt:lpstr>
      <vt:lpstr>Zero Population Growth</vt:lpstr>
      <vt:lpstr>United States 2017</vt:lpstr>
      <vt:lpstr>Negative Population Growth</vt:lpstr>
      <vt:lpstr>Cuba- 2016</vt:lpstr>
      <vt:lpstr>Stages of Population Change</vt:lpstr>
      <vt:lpstr>Stages of Population Change</vt:lpstr>
    </vt:vector>
  </TitlesOfParts>
  <Company>Harlingen CISD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Pyramids</dc:title>
  <dc:creator>Jordan  Lopez</dc:creator>
  <cp:lastModifiedBy>Jordan Lopez</cp:lastModifiedBy>
  <cp:revision>26</cp:revision>
  <dcterms:created xsi:type="dcterms:W3CDTF">2016-11-06T21:29:57Z</dcterms:created>
  <dcterms:modified xsi:type="dcterms:W3CDTF">2018-10-31T13:50:19Z</dcterms:modified>
</cp:coreProperties>
</file>