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63" r:id="rId6"/>
    <p:sldId id="264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B9A9C-3C61-4DE8-883E-30AF964D1EA0}">
  <a:tblStyle styleId="{AC1B9A9C-3C61-4DE8-883E-30AF964D1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c4484336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c4484336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c4484336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c4484336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c4484336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c4484336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c4484336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c4484336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c44843368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c44843368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c4484336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c4484336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c4484336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c4484336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c4484336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c4484336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c4484336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c4484336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c4484336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c4484336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c4484336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c4484336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4484336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4484336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c4484336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c4484336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4484336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c4484336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c448433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c448433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3570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03626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4284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2001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4294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48050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89703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8514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901748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6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54533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52235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66519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99817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08099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70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277770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6591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78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home/webmap/viewer.html?webmap=3b73e30bee2548db805739b8e69695c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9273" y="796636"/>
            <a:ext cx="8922327" cy="3629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000000"/>
                </a:solidFill>
              </a:rPr>
              <a:t>Get the following 5 Colors for your warm-up BEFORE the bell rings! (they are probably on your desks already)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FF0000"/>
                </a:solidFill>
              </a:rPr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400" dirty="0" smtClean="0"/>
              <a:t>	1</a:t>
            </a:r>
            <a:r>
              <a:rPr lang="en-US" sz="2400" dirty="0" smtClean="0"/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Population</a:t>
            </a:r>
            <a:r>
              <a:rPr lang="en-US" sz="2400" dirty="0" smtClean="0">
                <a:solidFill>
                  <a:srgbClr val="000000"/>
                </a:solidFill>
              </a:rPr>
              <a:t> 	 2. </a:t>
            </a:r>
            <a:r>
              <a:rPr lang="en-US" sz="2400" dirty="0" smtClean="0">
                <a:solidFill>
                  <a:srgbClr val="00B050"/>
                </a:solidFill>
              </a:rPr>
              <a:t>Oil and Gas Lines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3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r>
              <a:rPr lang="en-US" sz="2400" dirty="0" smtClean="0">
                <a:solidFill>
                  <a:srgbClr val="000000"/>
                </a:solidFill>
              </a:rPr>
              <a:t>	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000000"/>
                </a:solidFill>
              </a:rPr>
              <a:t>		(Red)                      (Green)                       </a:t>
            </a:r>
            <a:r>
              <a:rPr lang="en-US" sz="2400" dirty="0" smtClean="0">
                <a:solidFill>
                  <a:srgbClr val="000000"/>
                </a:solidFill>
              </a:rPr>
              <a:t>       (</a:t>
            </a:r>
            <a:r>
              <a:rPr lang="en-US" sz="2400" dirty="0" smtClean="0">
                <a:solidFill>
                  <a:srgbClr val="000000"/>
                </a:solidFill>
              </a:rPr>
              <a:t>Brown)	  </a:t>
            </a:r>
          </a:p>
          <a:p>
            <a:pPr marL="139700" lvl="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000000"/>
                </a:solidFill>
              </a:rPr>
              <a:t>		</a:t>
            </a:r>
          </a:p>
          <a:p>
            <a:pPr marL="139700" lvl="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	4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7030A0"/>
                </a:solidFill>
              </a:rPr>
              <a:t>Roadways</a:t>
            </a:r>
            <a:r>
              <a:rPr lang="en-US" sz="2400" dirty="0" smtClean="0">
                <a:solidFill>
                  <a:srgbClr val="000000"/>
                </a:solidFill>
              </a:rPr>
              <a:t>		5.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Telecom </a:t>
            </a:r>
          </a:p>
          <a:p>
            <a:pPr marL="139700" lvl="0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smtClean="0">
                <a:solidFill>
                  <a:srgbClr val="000000"/>
                </a:solidFill>
              </a:rPr>
              <a:t>   </a:t>
            </a:r>
            <a:r>
              <a:rPr lang="en-US" sz="2400" smtClean="0">
                <a:solidFill>
                  <a:srgbClr val="000000"/>
                </a:solidFill>
              </a:rPr>
              <a:t>	     (</a:t>
            </a:r>
            <a:r>
              <a:rPr lang="en-US" sz="2400" dirty="0" smtClean="0">
                <a:solidFill>
                  <a:srgbClr val="000000"/>
                </a:solidFill>
              </a:rPr>
              <a:t>Purple)                     </a:t>
            </a:r>
            <a:r>
              <a:rPr lang="en-US" sz="2400" dirty="0" smtClean="0">
                <a:solidFill>
                  <a:srgbClr val="000000"/>
                </a:solidFill>
              </a:rPr>
              <a:t>      (</a:t>
            </a:r>
            <a:r>
              <a:rPr lang="en-US" sz="2400" dirty="0" smtClean="0">
                <a:solidFill>
                  <a:srgbClr val="000000"/>
                </a:solidFill>
              </a:rPr>
              <a:t>Blue)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400" dirty="0">
              <a:solidFill>
                <a:srgbClr val="000000"/>
              </a:solidFill>
            </a:endParaRPr>
          </a:p>
        </p:txBody>
      </p:sp>
      <p:sp useBgFill="1">
        <p:nvSpPr>
          <p:cNvPr id="61" name="Google Shape;61;p14"/>
          <p:cNvSpPr txBox="1"/>
          <p:nvPr/>
        </p:nvSpPr>
        <p:spPr>
          <a:xfrm>
            <a:off x="5576454" y="423941"/>
            <a:ext cx="2273127" cy="47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Warm-Up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270137" y="1627909"/>
            <a:ext cx="2854064" cy="1551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Percentage of Russia’s GDP by Region</a:t>
            </a:r>
            <a:endParaRPr dirty="0"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036" y="637309"/>
            <a:ext cx="5531617" cy="418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461" t="11616" r="11159" b="8304"/>
          <a:stretch/>
        </p:blipFill>
        <p:spPr>
          <a:xfrm>
            <a:off x="3124201" y="2092959"/>
            <a:ext cx="1620649" cy="1720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415" t="20365" r="3840" b="16905"/>
          <a:stretch/>
        </p:blipFill>
        <p:spPr>
          <a:xfrm>
            <a:off x="4947605" y="2731077"/>
            <a:ext cx="1730901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3291" r="27501"/>
          <a:stretch/>
        </p:blipFill>
        <p:spPr>
          <a:xfrm>
            <a:off x="7321973" y="2403764"/>
            <a:ext cx="589280" cy="1002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subTitle" idx="1"/>
          </p:nvPr>
        </p:nvSpPr>
        <p:spPr>
          <a:xfrm>
            <a:off x="936162" y="645759"/>
            <a:ext cx="7585365" cy="4300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600" i="1" dirty="0">
                <a:solidFill>
                  <a:srgbClr val="000000"/>
                </a:solidFill>
              </a:rPr>
              <a:t>Individually:</a:t>
            </a:r>
            <a:endParaRPr sz="1600" i="1" dirty="0">
              <a:solidFill>
                <a:srgbClr val="000000"/>
              </a:solidFill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Analyze the Population Pyramids and HDI Information for the country on your page and answer the questions on the back of your page that match your country.</a:t>
            </a:r>
            <a:endParaRPr sz="1600" dirty="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600" i="1" dirty="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600" i="1" dirty="0">
                <a:solidFill>
                  <a:srgbClr val="000000"/>
                </a:solidFill>
              </a:rPr>
              <a:t>With your Partner:</a:t>
            </a:r>
            <a:endParaRPr sz="1600" dirty="0">
              <a:solidFill>
                <a:srgbClr val="000000"/>
              </a:solidFill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Explain and discuss the similarities and differences between the two Population Pyramids and sets of HDI Information.</a:t>
            </a:r>
            <a:endParaRPr sz="1600" dirty="0">
              <a:solidFill>
                <a:srgbClr val="000000"/>
              </a:solidFill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1600" dirty="0">
                <a:solidFill>
                  <a:srgbClr val="000000"/>
                </a:solidFill>
              </a:rPr>
              <a:t>As your partner and you discuss, answer the questions about the country your partner had.</a:t>
            </a:r>
            <a:endParaRPr sz="1600" dirty="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000000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600" i="1" dirty="0">
                <a:solidFill>
                  <a:srgbClr val="000000"/>
                </a:solidFill>
              </a:rPr>
              <a:t>Individually:</a:t>
            </a:r>
            <a:endParaRPr sz="1600" i="1" dirty="0">
              <a:solidFill>
                <a:srgbClr val="00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Once both you and your partner finished discussing and answering the questions about the similarities and differences between both countries answer the mini-essay question.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4446327" y="52495"/>
            <a:ext cx="40752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Population Pyramids / HDI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Pyramid - Russia</a:t>
            </a: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800" y="572700"/>
            <a:ext cx="6094400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Pyramid - Ukraine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588" y="572700"/>
            <a:ext cx="6082825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1071242" y="949036"/>
            <a:ext cx="63655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HDI Information in Eastern Europe</a:t>
            </a:r>
            <a:endParaRPr dirty="0"/>
          </a:p>
        </p:txBody>
      </p:sp>
      <p:graphicFrame>
        <p:nvGraphicFramePr>
          <p:cNvPr id="145" name="Google Shape;145;p27"/>
          <p:cNvGraphicFramePr/>
          <p:nvPr>
            <p:extLst>
              <p:ext uri="{D42A27DB-BD31-4B8C-83A1-F6EECF244321}">
                <p14:modId xmlns:p14="http://schemas.microsoft.com/office/powerpoint/2010/main" val="2963893273"/>
              </p:ext>
            </p:extLst>
          </p:nvPr>
        </p:nvGraphicFramePr>
        <p:xfrm>
          <a:off x="781298" y="1521736"/>
          <a:ext cx="7194800" cy="1531530"/>
        </p:xfrm>
        <a:graphic>
          <a:graphicData uri="http://schemas.openxmlformats.org/drawingml/2006/table">
            <a:tbl>
              <a:tblPr>
                <a:noFill/>
                <a:tableStyleId>{AC1B9A9C-3C61-4DE8-883E-30AF964D1EA0}</a:tableStyleId>
              </a:tblPr>
              <a:tblGrid>
                <a:gridCol w="90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Country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GDP per capita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Life Expectancy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Infant Mortality Rate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Literacy Rate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$65,112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78.6 years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5.9 </a:t>
                      </a:r>
                      <a:r>
                        <a:rPr lang="en" sz="1200" i="1"/>
                        <a:t>per every 1,000 live births</a:t>
                      </a:r>
                      <a:endParaRPr sz="12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99.0%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Ukraine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$9,287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71.6 years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7.4 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</a:rPr>
                        <a:t>per every 1,000 live births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99.8%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subTitle" idx="1"/>
          </p:nvPr>
        </p:nvSpPr>
        <p:spPr>
          <a:xfrm>
            <a:off x="245750" y="1357025"/>
            <a:ext cx="6889341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3"/>
              </a:rPr>
              <a:t>http://www.arcgis.com/home/webmap/viewer.html?webmap=3b73e30bee2548db805739b8e69695cf</a:t>
            </a:r>
            <a:r>
              <a:rPr lang="en" sz="1100" dirty="0"/>
              <a:t> 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3289500" cy="1101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 Population </a:t>
            </a:r>
            <a:r>
              <a:rPr lang="en" dirty="0"/>
              <a:t>Density</a:t>
            </a:r>
            <a:endParaRPr dirty="0"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4294967295"/>
          </p:nvPr>
        </p:nvSpPr>
        <p:spPr>
          <a:xfrm>
            <a:off x="3193473" y="284018"/>
            <a:ext cx="5950527" cy="900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latin typeface="+mn-lt"/>
              </a:rPr>
              <a:t>Circle in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2000" dirty="0" smtClean="0">
                <a:latin typeface="+mn-lt"/>
              </a:rPr>
              <a:t> where you think the majority of people live. </a:t>
            </a:r>
            <a:endParaRPr sz="2000" dirty="0">
              <a:latin typeface="+mn-lt"/>
            </a:endParaRPr>
          </a:p>
        </p:txBody>
      </p:sp>
      <p:graphicFrame>
        <p:nvGraphicFramePr>
          <p:cNvPr id="68" name="Google Shape;68;p15"/>
          <p:cNvGraphicFramePr/>
          <p:nvPr>
            <p:extLst>
              <p:ext uri="{D42A27DB-BD31-4B8C-83A1-F6EECF244321}">
                <p14:modId xmlns:p14="http://schemas.microsoft.com/office/powerpoint/2010/main" val="4176871907"/>
              </p:ext>
            </p:extLst>
          </p:nvPr>
        </p:nvGraphicFramePr>
        <p:xfrm>
          <a:off x="82801" y="2391981"/>
          <a:ext cx="1310775" cy="1440150"/>
        </p:xfrm>
        <a:graphic>
          <a:graphicData uri="http://schemas.openxmlformats.org/drawingml/2006/table">
            <a:tbl>
              <a:tblPr>
                <a:noFill/>
                <a:tableStyleId>{AC1B9A9C-3C61-4DE8-883E-30AF964D1EA0}</a:tableStyleId>
              </a:tblPr>
              <a:tblGrid>
                <a:gridCol w="131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77% of Russia’s Population lives in the European part of Russia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Google Shape;71;p15"/>
          <p:cNvGraphicFramePr/>
          <p:nvPr>
            <p:extLst>
              <p:ext uri="{D42A27DB-BD31-4B8C-83A1-F6EECF244321}">
                <p14:modId xmlns:p14="http://schemas.microsoft.com/office/powerpoint/2010/main" val="4084381012"/>
              </p:ext>
            </p:extLst>
          </p:nvPr>
        </p:nvGraphicFramePr>
        <p:xfrm>
          <a:off x="7844541" y="3123306"/>
          <a:ext cx="1253950" cy="1417650"/>
        </p:xfrm>
        <a:graphic>
          <a:graphicData uri="http://schemas.openxmlformats.org/drawingml/2006/table">
            <a:tbl>
              <a:tblPr>
                <a:noFill/>
                <a:tableStyleId>{AC1B9A9C-3C61-4DE8-883E-30AF964D1EA0}</a:tableStyleId>
              </a:tblPr>
              <a:tblGrid>
                <a:gridCol w="125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23% of Russia’s Population lives in the Asian part of Russia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Image result for population density of russia ural mountai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85" y="791754"/>
            <a:ext cx="6350577" cy="41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2244149">
            <a:off x="2355272" y="2271931"/>
            <a:ext cx="1461655" cy="2251363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77636" y="2902527"/>
            <a:ext cx="1260764" cy="608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1" idx="1"/>
          </p:cNvCxnSpPr>
          <p:nvPr/>
        </p:nvCxnSpPr>
        <p:spPr>
          <a:xfrm flipH="1" flipV="1">
            <a:off x="6168736" y="3449782"/>
            <a:ext cx="1675805" cy="38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Oil &amp; Gas Pipelines in Russia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219199"/>
            <a:ext cx="3295650" cy="3444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Green</a:t>
            </a:r>
            <a:r>
              <a:rPr lang="en-US" sz="2400" dirty="0" smtClean="0"/>
              <a:t>, draw in where you think the majority of Oil and Gas Pipelines can be found within Russia.</a:t>
            </a:r>
          </a:p>
          <a:p>
            <a:pPr marL="0" indent="0">
              <a:buNone/>
            </a:pPr>
            <a:r>
              <a:rPr lang="en-US" sz="2400" dirty="0"/>
              <a:t> *Add it to your key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BBC news Russian Oil and Gas Pipeline Key fact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00" y="1219199"/>
            <a:ext cx="4572799" cy="30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68636" y="1711036"/>
            <a:ext cx="1066800" cy="1385455"/>
          </a:xfrm>
          <a:prstGeom prst="ellipse">
            <a:avLst/>
          </a:prstGeom>
          <a:noFill/>
          <a:ln w="57150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379768" y="296365"/>
            <a:ext cx="4499263" cy="516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 Railways in Russia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4351" y="1087582"/>
            <a:ext cx="3254085" cy="357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Using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Brown</a:t>
            </a:r>
            <a:r>
              <a:rPr lang="en-US" sz="2800" dirty="0" smtClean="0"/>
              <a:t> lines, draw in where you think the major Russian Railways are.</a:t>
            </a:r>
          </a:p>
          <a:p>
            <a:pPr marL="0" indent="0">
              <a:buNone/>
            </a:pPr>
            <a:r>
              <a:rPr lang="en-US" sz="2800" dirty="0"/>
              <a:t>*Add it to your key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436" y="941357"/>
            <a:ext cx="5278582" cy="38688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Brace 6"/>
          <p:cNvSpPr/>
          <p:nvPr/>
        </p:nvSpPr>
        <p:spPr>
          <a:xfrm rot="17463872">
            <a:off x="5579985" y="1303158"/>
            <a:ext cx="737614" cy="2544184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747627" y="374073"/>
            <a:ext cx="49114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 Roadways in Russia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2455" y="1184564"/>
            <a:ext cx="3020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in where you think the majority of Russian Roadways would be in </a:t>
            </a:r>
            <a:r>
              <a:rPr lang="en-US" sz="2800" dirty="0" smtClean="0">
                <a:solidFill>
                  <a:srgbClr val="7030A0"/>
                </a:solidFill>
              </a:rPr>
              <a:t>PURPLE</a:t>
            </a:r>
            <a:r>
              <a:rPr lang="en-US" sz="2800" dirty="0" smtClean="0"/>
              <a:t>. </a:t>
            </a:r>
          </a:p>
          <a:p>
            <a:r>
              <a:rPr lang="en-US" sz="2800" dirty="0"/>
              <a:t>*Add it to your key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397" y="967075"/>
            <a:ext cx="4896716" cy="3264477"/>
          </a:xfrm>
          <a:prstGeom prst="rect">
            <a:avLst/>
          </a:prstGeom>
        </p:spPr>
      </p:pic>
      <p:sp>
        <p:nvSpPr>
          <p:cNvPr id="9" name="Left-Up Arrow 8"/>
          <p:cNvSpPr/>
          <p:nvPr/>
        </p:nvSpPr>
        <p:spPr>
          <a:xfrm flipH="1">
            <a:off x="4561595" y="3823854"/>
            <a:ext cx="4097496" cy="671946"/>
          </a:xfrm>
          <a:prstGeom prst="left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825586" y="220287"/>
            <a:ext cx="5318414" cy="67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 </a:t>
            </a:r>
            <a:r>
              <a:rPr lang="en" dirty="0" smtClean="0"/>
              <a:t>Telecommunications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4350" y="1108364"/>
            <a:ext cx="3101686" cy="3555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Draw in where you think the major internet and phone lines are in Russia in </a:t>
            </a:r>
            <a:r>
              <a:rPr lang="en-US" sz="2400" dirty="0" smtClean="0">
                <a:solidFill>
                  <a:srgbClr val="00B0F0"/>
                </a:solidFill>
              </a:rPr>
              <a:t>Blue</a:t>
            </a:r>
            <a:r>
              <a:rPr lang="en-US" sz="2400" dirty="0" smtClean="0"/>
              <a:t> (most of the country still uses hard lines for phones and internet). </a:t>
            </a:r>
          </a:p>
          <a:p>
            <a:pPr marL="0" indent="0">
              <a:buNone/>
            </a:pPr>
            <a:r>
              <a:rPr lang="en-US" sz="2400" dirty="0" smtClean="0"/>
              <a:t>*Add it to your key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3">
            <a:alphaModFix/>
          </a:blip>
          <a:srcRect r="2629"/>
          <a:stretch/>
        </p:blipFill>
        <p:spPr>
          <a:xfrm>
            <a:off x="3983182" y="831273"/>
            <a:ext cx="4849118" cy="414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287982" y="1870364"/>
            <a:ext cx="2189813" cy="1891145"/>
          </a:xfrm>
          <a:custGeom>
            <a:avLst/>
            <a:gdLst>
              <a:gd name="connsiteX0" fmla="*/ 921327 w 2189813"/>
              <a:gd name="connsiteY0" fmla="*/ 547254 h 1891145"/>
              <a:gd name="connsiteX1" fmla="*/ 921327 w 2189813"/>
              <a:gd name="connsiteY1" fmla="*/ 270163 h 1891145"/>
              <a:gd name="connsiteX2" fmla="*/ 886691 w 2189813"/>
              <a:gd name="connsiteY2" fmla="*/ 193963 h 1891145"/>
              <a:gd name="connsiteX3" fmla="*/ 845127 w 2189813"/>
              <a:gd name="connsiteY3" fmla="*/ 124691 h 1891145"/>
              <a:gd name="connsiteX4" fmla="*/ 817418 w 2189813"/>
              <a:gd name="connsiteY4" fmla="*/ 103909 h 1891145"/>
              <a:gd name="connsiteX5" fmla="*/ 775854 w 2189813"/>
              <a:gd name="connsiteY5" fmla="*/ 69272 h 1891145"/>
              <a:gd name="connsiteX6" fmla="*/ 706582 w 2189813"/>
              <a:gd name="connsiteY6" fmla="*/ 41563 h 1891145"/>
              <a:gd name="connsiteX7" fmla="*/ 671945 w 2189813"/>
              <a:gd name="connsiteY7" fmla="*/ 27709 h 1891145"/>
              <a:gd name="connsiteX8" fmla="*/ 630382 w 2189813"/>
              <a:gd name="connsiteY8" fmla="*/ 20781 h 1891145"/>
              <a:gd name="connsiteX9" fmla="*/ 602673 w 2189813"/>
              <a:gd name="connsiteY9" fmla="*/ 13854 h 1891145"/>
              <a:gd name="connsiteX10" fmla="*/ 581891 w 2189813"/>
              <a:gd name="connsiteY10" fmla="*/ 6927 h 1891145"/>
              <a:gd name="connsiteX11" fmla="*/ 533400 w 2189813"/>
              <a:gd name="connsiteY11" fmla="*/ 0 h 1891145"/>
              <a:gd name="connsiteX12" fmla="*/ 374073 w 2189813"/>
              <a:gd name="connsiteY12" fmla="*/ 6927 h 1891145"/>
              <a:gd name="connsiteX13" fmla="*/ 332509 w 2189813"/>
              <a:gd name="connsiteY13" fmla="*/ 20781 h 1891145"/>
              <a:gd name="connsiteX14" fmla="*/ 284018 w 2189813"/>
              <a:gd name="connsiteY14" fmla="*/ 62345 h 1891145"/>
              <a:gd name="connsiteX15" fmla="*/ 256309 w 2189813"/>
              <a:gd name="connsiteY15" fmla="*/ 83127 h 1891145"/>
              <a:gd name="connsiteX16" fmla="*/ 235527 w 2189813"/>
              <a:gd name="connsiteY16" fmla="*/ 110836 h 1891145"/>
              <a:gd name="connsiteX17" fmla="*/ 214745 w 2189813"/>
              <a:gd name="connsiteY17" fmla="*/ 131618 h 1891145"/>
              <a:gd name="connsiteX18" fmla="*/ 173182 w 2189813"/>
              <a:gd name="connsiteY18" fmla="*/ 193963 h 1891145"/>
              <a:gd name="connsiteX19" fmla="*/ 159327 w 2189813"/>
              <a:gd name="connsiteY19" fmla="*/ 214745 h 1891145"/>
              <a:gd name="connsiteX20" fmla="*/ 138545 w 2189813"/>
              <a:gd name="connsiteY20" fmla="*/ 235527 h 1891145"/>
              <a:gd name="connsiteX21" fmla="*/ 124691 w 2189813"/>
              <a:gd name="connsiteY21" fmla="*/ 277091 h 1891145"/>
              <a:gd name="connsiteX22" fmla="*/ 117763 w 2189813"/>
              <a:gd name="connsiteY22" fmla="*/ 297872 h 1891145"/>
              <a:gd name="connsiteX23" fmla="*/ 110836 w 2189813"/>
              <a:gd name="connsiteY23" fmla="*/ 325581 h 1891145"/>
              <a:gd name="connsiteX24" fmla="*/ 103909 w 2189813"/>
              <a:gd name="connsiteY24" fmla="*/ 381000 h 1891145"/>
              <a:gd name="connsiteX25" fmla="*/ 96982 w 2189813"/>
              <a:gd name="connsiteY25" fmla="*/ 498763 h 1891145"/>
              <a:gd name="connsiteX26" fmla="*/ 90054 w 2189813"/>
              <a:gd name="connsiteY26" fmla="*/ 519545 h 1891145"/>
              <a:gd name="connsiteX27" fmla="*/ 83127 w 2189813"/>
              <a:gd name="connsiteY27" fmla="*/ 554181 h 1891145"/>
              <a:gd name="connsiteX28" fmla="*/ 62345 w 2189813"/>
              <a:gd name="connsiteY28" fmla="*/ 616527 h 1891145"/>
              <a:gd name="connsiteX29" fmla="*/ 55418 w 2189813"/>
              <a:gd name="connsiteY29" fmla="*/ 637309 h 1891145"/>
              <a:gd name="connsiteX30" fmla="*/ 48491 w 2189813"/>
              <a:gd name="connsiteY30" fmla="*/ 658091 h 1891145"/>
              <a:gd name="connsiteX31" fmla="*/ 41563 w 2189813"/>
              <a:gd name="connsiteY31" fmla="*/ 734291 h 1891145"/>
              <a:gd name="connsiteX32" fmla="*/ 27709 w 2189813"/>
              <a:gd name="connsiteY32" fmla="*/ 775854 h 1891145"/>
              <a:gd name="connsiteX33" fmla="*/ 20782 w 2189813"/>
              <a:gd name="connsiteY33" fmla="*/ 852054 h 1891145"/>
              <a:gd name="connsiteX34" fmla="*/ 0 w 2189813"/>
              <a:gd name="connsiteY34" fmla="*/ 976745 h 1891145"/>
              <a:gd name="connsiteX35" fmla="*/ 6927 w 2189813"/>
              <a:gd name="connsiteY35" fmla="*/ 1323109 h 1891145"/>
              <a:gd name="connsiteX36" fmla="*/ 13854 w 2189813"/>
              <a:gd name="connsiteY36" fmla="*/ 1343891 h 1891145"/>
              <a:gd name="connsiteX37" fmla="*/ 20782 w 2189813"/>
              <a:gd name="connsiteY37" fmla="*/ 1371600 h 1891145"/>
              <a:gd name="connsiteX38" fmla="*/ 83127 w 2189813"/>
              <a:gd name="connsiteY38" fmla="*/ 1440872 h 1891145"/>
              <a:gd name="connsiteX39" fmla="*/ 138545 w 2189813"/>
              <a:gd name="connsiteY39" fmla="*/ 1468581 h 1891145"/>
              <a:gd name="connsiteX40" fmla="*/ 180109 w 2189813"/>
              <a:gd name="connsiteY40" fmla="*/ 1489363 h 1891145"/>
              <a:gd name="connsiteX41" fmla="*/ 249382 w 2189813"/>
              <a:gd name="connsiteY41" fmla="*/ 1510145 h 1891145"/>
              <a:gd name="connsiteX42" fmla="*/ 270163 w 2189813"/>
              <a:gd name="connsiteY42" fmla="*/ 1517072 h 1891145"/>
              <a:gd name="connsiteX43" fmla="*/ 360218 w 2189813"/>
              <a:gd name="connsiteY43" fmla="*/ 1530927 h 1891145"/>
              <a:gd name="connsiteX44" fmla="*/ 491836 w 2189813"/>
              <a:gd name="connsiteY44" fmla="*/ 1517072 h 1891145"/>
              <a:gd name="connsiteX45" fmla="*/ 512618 w 2189813"/>
              <a:gd name="connsiteY45" fmla="*/ 1503218 h 1891145"/>
              <a:gd name="connsiteX46" fmla="*/ 554182 w 2189813"/>
              <a:gd name="connsiteY46" fmla="*/ 1489363 h 1891145"/>
              <a:gd name="connsiteX47" fmla="*/ 602673 w 2189813"/>
              <a:gd name="connsiteY47" fmla="*/ 1461654 h 1891145"/>
              <a:gd name="connsiteX48" fmla="*/ 651163 w 2189813"/>
              <a:gd name="connsiteY48" fmla="*/ 1440872 h 1891145"/>
              <a:gd name="connsiteX49" fmla="*/ 886691 w 2189813"/>
              <a:gd name="connsiteY49" fmla="*/ 1447800 h 1891145"/>
              <a:gd name="connsiteX50" fmla="*/ 990600 w 2189813"/>
              <a:gd name="connsiteY50" fmla="*/ 1475509 h 1891145"/>
              <a:gd name="connsiteX51" fmla="*/ 1059873 w 2189813"/>
              <a:gd name="connsiteY51" fmla="*/ 1482436 h 1891145"/>
              <a:gd name="connsiteX52" fmla="*/ 1191491 w 2189813"/>
              <a:gd name="connsiteY52" fmla="*/ 1510145 h 1891145"/>
              <a:gd name="connsiteX53" fmla="*/ 1233054 w 2189813"/>
              <a:gd name="connsiteY53" fmla="*/ 1524000 h 1891145"/>
              <a:gd name="connsiteX54" fmla="*/ 1281545 w 2189813"/>
              <a:gd name="connsiteY54" fmla="*/ 1551709 h 1891145"/>
              <a:gd name="connsiteX55" fmla="*/ 1336963 w 2189813"/>
              <a:gd name="connsiteY55" fmla="*/ 1572491 h 1891145"/>
              <a:gd name="connsiteX56" fmla="*/ 1413163 w 2189813"/>
              <a:gd name="connsiteY56" fmla="*/ 1620981 h 1891145"/>
              <a:gd name="connsiteX57" fmla="*/ 1433945 w 2189813"/>
              <a:gd name="connsiteY57" fmla="*/ 1627909 h 1891145"/>
              <a:gd name="connsiteX58" fmla="*/ 1489363 w 2189813"/>
              <a:gd name="connsiteY58" fmla="*/ 1669472 h 1891145"/>
              <a:gd name="connsiteX59" fmla="*/ 1510145 w 2189813"/>
              <a:gd name="connsiteY59" fmla="*/ 1690254 h 1891145"/>
              <a:gd name="connsiteX60" fmla="*/ 1558636 w 2189813"/>
              <a:gd name="connsiteY60" fmla="*/ 1724891 h 1891145"/>
              <a:gd name="connsiteX61" fmla="*/ 1634836 w 2189813"/>
              <a:gd name="connsiteY61" fmla="*/ 1766454 h 1891145"/>
              <a:gd name="connsiteX62" fmla="*/ 1655618 w 2189813"/>
              <a:gd name="connsiteY62" fmla="*/ 1787236 h 1891145"/>
              <a:gd name="connsiteX63" fmla="*/ 1690254 w 2189813"/>
              <a:gd name="connsiteY63" fmla="*/ 1801091 h 1891145"/>
              <a:gd name="connsiteX64" fmla="*/ 1711036 w 2189813"/>
              <a:gd name="connsiteY64" fmla="*/ 1814945 h 1891145"/>
              <a:gd name="connsiteX65" fmla="*/ 1773382 w 2189813"/>
              <a:gd name="connsiteY65" fmla="*/ 1835727 h 1891145"/>
              <a:gd name="connsiteX66" fmla="*/ 1814945 w 2189813"/>
              <a:gd name="connsiteY66" fmla="*/ 1856509 h 1891145"/>
              <a:gd name="connsiteX67" fmla="*/ 1849582 w 2189813"/>
              <a:gd name="connsiteY67" fmla="*/ 1863436 h 1891145"/>
              <a:gd name="connsiteX68" fmla="*/ 1877291 w 2189813"/>
              <a:gd name="connsiteY68" fmla="*/ 1870363 h 1891145"/>
              <a:gd name="connsiteX69" fmla="*/ 1911927 w 2189813"/>
              <a:gd name="connsiteY69" fmla="*/ 1884218 h 1891145"/>
              <a:gd name="connsiteX70" fmla="*/ 1981200 w 2189813"/>
              <a:gd name="connsiteY70" fmla="*/ 1891145 h 1891145"/>
              <a:gd name="connsiteX71" fmla="*/ 2105891 w 2189813"/>
              <a:gd name="connsiteY71" fmla="*/ 1877291 h 1891145"/>
              <a:gd name="connsiteX72" fmla="*/ 2126673 w 2189813"/>
              <a:gd name="connsiteY72" fmla="*/ 1856509 h 1891145"/>
              <a:gd name="connsiteX73" fmla="*/ 2154382 w 2189813"/>
              <a:gd name="connsiteY73" fmla="*/ 1835727 h 1891145"/>
              <a:gd name="connsiteX74" fmla="*/ 2182091 w 2189813"/>
              <a:gd name="connsiteY74" fmla="*/ 1787236 h 1891145"/>
              <a:gd name="connsiteX75" fmla="*/ 2175163 w 2189813"/>
              <a:gd name="connsiteY75" fmla="*/ 1655618 h 1891145"/>
              <a:gd name="connsiteX76" fmla="*/ 2154382 w 2189813"/>
              <a:gd name="connsiteY76" fmla="*/ 1648691 h 1891145"/>
              <a:gd name="connsiteX77" fmla="*/ 2133600 w 2189813"/>
              <a:gd name="connsiteY77" fmla="*/ 1627909 h 1891145"/>
              <a:gd name="connsiteX78" fmla="*/ 2098963 w 2189813"/>
              <a:gd name="connsiteY78" fmla="*/ 1614054 h 1891145"/>
              <a:gd name="connsiteX79" fmla="*/ 2078182 w 2189813"/>
              <a:gd name="connsiteY79" fmla="*/ 1600200 h 1891145"/>
              <a:gd name="connsiteX80" fmla="*/ 2050473 w 2189813"/>
              <a:gd name="connsiteY80" fmla="*/ 1586345 h 1891145"/>
              <a:gd name="connsiteX81" fmla="*/ 2022763 w 2189813"/>
              <a:gd name="connsiteY81" fmla="*/ 1558636 h 1891145"/>
              <a:gd name="connsiteX82" fmla="*/ 1981200 w 2189813"/>
              <a:gd name="connsiteY82" fmla="*/ 1544781 h 1891145"/>
              <a:gd name="connsiteX83" fmla="*/ 1939636 w 2189813"/>
              <a:gd name="connsiteY83" fmla="*/ 1517072 h 1891145"/>
              <a:gd name="connsiteX84" fmla="*/ 1884218 w 2189813"/>
              <a:gd name="connsiteY84" fmla="*/ 1475509 h 1891145"/>
              <a:gd name="connsiteX85" fmla="*/ 1856509 w 2189813"/>
              <a:gd name="connsiteY85" fmla="*/ 1454727 h 1891145"/>
              <a:gd name="connsiteX86" fmla="*/ 1808018 w 2189813"/>
              <a:gd name="connsiteY86" fmla="*/ 1420091 h 1891145"/>
              <a:gd name="connsiteX87" fmla="*/ 1787236 w 2189813"/>
              <a:gd name="connsiteY87" fmla="*/ 1406236 h 1891145"/>
              <a:gd name="connsiteX88" fmla="*/ 1711036 w 2189813"/>
              <a:gd name="connsiteY88" fmla="*/ 1330036 h 1891145"/>
              <a:gd name="connsiteX89" fmla="*/ 1676400 w 2189813"/>
              <a:gd name="connsiteY89" fmla="*/ 1295400 h 1891145"/>
              <a:gd name="connsiteX90" fmla="*/ 1655618 w 2189813"/>
              <a:gd name="connsiteY90" fmla="*/ 1267691 h 1891145"/>
              <a:gd name="connsiteX91" fmla="*/ 1634836 w 2189813"/>
              <a:gd name="connsiteY91" fmla="*/ 1253836 h 1891145"/>
              <a:gd name="connsiteX92" fmla="*/ 1614054 w 2189813"/>
              <a:gd name="connsiteY92" fmla="*/ 1226127 h 1891145"/>
              <a:gd name="connsiteX93" fmla="*/ 1593273 w 2189813"/>
              <a:gd name="connsiteY93" fmla="*/ 1205345 h 1891145"/>
              <a:gd name="connsiteX94" fmla="*/ 1579418 w 2189813"/>
              <a:gd name="connsiteY94" fmla="*/ 1184563 h 1891145"/>
              <a:gd name="connsiteX95" fmla="*/ 1530927 w 2189813"/>
              <a:gd name="connsiteY95" fmla="*/ 1143000 h 1891145"/>
              <a:gd name="connsiteX96" fmla="*/ 1510145 w 2189813"/>
              <a:gd name="connsiteY96" fmla="*/ 1122218 h 1891145"/>
              <a:gd name="connsiteX97" fmla="*/ 1468582 w 2189813"/>
              <a:gd name="connsiteY97" fmla="*/ 1094509 h 1891145"/>
              <a:gd name="connsiteX98" fmla="*/ 1433945 w 2189813"/>
              <a:gd name="connsiteY98" fmla="*/ 1066800 h 1891145"/>
              <a:gd name="connsiteX99" fmla="*/ 1406236 w 2189813"/>
              <a:gd name="connsiteY99" fmla="*/ 1052945 h 1891145"/>
              <a:gd name="connsiteX100" fmla="*/ 1330036 w 2189813"/>
              <a:gd name="connsiteY100" fmla="*/ 997527 h 1891145"/>
              <a:gd name="connsiteX101" fmla="*/ 1288473 w 2189813"/>
              <a:gd name="connsiteY101" fmla="*/ 949036 h 1891145"/>
              <a:gd name="connsiteX102" fmla="*/ 1233054 w 2189813"/>
              <a:gd name="connsiteY102" fmla="*/ 907472 h 1891145"/>
              <a:gd name="connsiteX103" fmla="*/ 1219200 w 2189813"/>
              <a:gd name="connsiteY103" fmla="*/ 886691 h 1891145"/>
              <a:gd name="connsiteX104" fmla="*/ 1198418 w 2189813"/>
              <a:gd name="connsiteY104" fmla="*/ 865909 h 1891145"/>
              <a:gd name="connsiteX105" fmla="*/ 1170709 w 2189813"/>
              <a:gd name="connsiteY105" fmla="*/ 824345 h 1891145"/>
              <a:gd name="connsiteX106" fmla="*/ 1149927 w 2189813"/>
              <a:gd name="connsiteY106" fmla="*/ 803563 h 1891145"/>
              <a:gd name="connsiteX107" fmla="*/ 1136073 w 2189813"/>
              <a:gd name="connsiteY107" fmla="*/ 782781 h 1891145"/>
              <a:gd name="connsiteX108" fmla="*/ 1066800 w 2189813"/>
              <a:gd name="connsiteY108" fmla="*/ 699654 h 1891145"/>
              <a:gd name="connsiteX109" fmla="*/ 1052945 w 2189813"/>
              <a:gd name="connsiteY109" fmla="*/ 678872 h 1891145"/>
              <a:gd name="connsiteX110" fmla="*/ 1046018 w 2189813"/>
              <a:gd name="connsiteY110" fmla="*/ 658091 h 1891145"/>
              <a:gd name="connsiteX111" fmla="*/ 1004454 w 2189813"/>
              <a:gd name="connsiteY111" fmla="*/ 595745 h 1891145"/>
              <a:gd name="connsiteX112" fmla="*/ 990600 w 2189813"/>
              <a:gd name="connsiteY112" fmla="*/ 574963 h 1891145"/>
              <a:gd name="connsiteX113" fmla="*/ 976745 w 2189813"/>
              <a:gd name="connsiteY113" fmla="*/ 554181 h 1891145"/>
              <a:gd name="connsiteX114" fmla="*/ 955963 w 2189813"/>
              <a:gd name="connsiteY114" fmla="*/ 512618 h 1891145"/>
              <a:gd name="connsiteX115" fmla="*/ 935182 w 2189813"/>
              <a:gd name="connsiteY115" fmla="*/ 505691 h 1891145"/>
              <a:gd name="connsiteX116" fmla="*/ 921327 w 2189813"/>
              <a:gd name="connsiteY116" fmla="*/ 547254 h 189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189813" h="1891145">
                <a:moveTo>
                  <a:pt x="921327" y="547254"/>
                </a:moveTo>
                <a:cubicBezTo>
                  <a:pt x="919018" y="507999"/>
                  <a:pt x="934155" y="377066"/>
                  <a:pt x="921327" y="270163"/>
                </a:cubicBezTo>
                <a:cubicBezTo>
                  <a:pt x="911401" y="187443"/>
                  <a:pt x="917694" y="237366"/>
                  <a:pt x="886691" y="193963"/>
                </a:cubicBezTo>
                <a:cubicBezTo>
                  <a:pt x="869655" y="170113"/>
                  <a:pt x="871687" y="144611"/>
                  <a:pt x="845127" y="124691"/>
                </a:cubicBezTo>
                <a:cubicBezTo>
                  <a:pt x="835891" y="117764"/>
                  <a:pt x="826184" y="111423"/>
                  <a:pt x="817418" y="103909"/>
                </a:cubicBezTo>
                <a:cubicBezTo>
                  <a:pt x="788766" y="79350"/>
                  <a:pt x="806473" y="86768"/>
                  <a:pt x="775854" y="69272"/>
                </a:cubicBezTo>
                <a:cubicBezTo>
                  <a:pt x="737959" y="47618"/>
                  <a:pt x="753874" y="60479"/>
                  <a:pt x="706582" y="41563"/>
                </a:cubicBezTo>
                <a:cubicBezTo>
                  <a:pt x="695036" y="36945"/>
                  <a:pt x="683942" y="30981"/>
                  <a:pt x="671945" y="27709"/>
                </a:cubicBezTo>
                <a:cubicBezTo>
                  <a:pt x="658394" y="24013"/>
                  <a:pt x="644155" y="23536"/>
                  <a:pt x="630382" y="20781"/>
                </a:cubicBezTo>
                <a:cubicBezTo>
                  <a:pt x="621046" y="18914"/>
                  <a:pt x="611827" y="16469"/>
                  <a:pt x="602673" y="13854"/>
                </a:cubicBezTo>
                <a:cubicBezTo>
                  <a:pt x="595652" y="11848"/>
                  <a:pt x="589051" y="8359"/>
                  <a:pt x="581891" y="6927"/>
                </a:cubicBezTo>
                <a:cubicBezTo>
                  <a:pt x="565880" y="3725"/>
                  <a:pt x="549564" y="2309"/>
                  <a:pt x="533400" y="0"/>
                </a:cubicBezTo>
                <a:cubicBezTo>
                  <a:pt x="480291" y="2309"/>
                  <a:pt x="426950" y="1457"/>
                  <a:pt x="374073" y="6927"/>
                </a:cubicBezTo>
                <a:cubicBezTo>
                  <a:pt x="359546" y="8430"/>
                  <a:pt x="332509" y="20781"/>
                  <a:pt x="332509" y="20781"/>
                </a:cubicBezTo>
                <a:cubicBezTo>
                  <a:pt x="251479" y="81554"/>
                  <a:pt x="351558" y="4453"/>
                  <a:pt x="284018" y="62345"/>
                </a:cubicBezTo>
                <a:cubicBezTo>
                  <a:pt x="275252" y="69859"/>
                  <a:pt x="264473" y="74963"/>
                  <a:pt x="256309" y="83127"/>
                </a:cubicBezTo>
                <a:cubicBezTo>
                  <a:pt x="248145" y="91291"/>
                  <a:pt x="243041" y="102070"/>
                  <a:pt x="235527" y="110836"/>
                </a:cubicBezTo>
                <a:cubicBezTo>
                  <a:pt x="229151" y="118274"/>
                  <a:pt x="220760" y="123885"/>
                  <a:pt x="214745" y="131618"/>
                </a:cubicBezTo>
                <a:cubicBezTo>
                  <a:pt x="214728" y="131640"/>
                  <a:pt x="180117" y="183561"/>
                  <a:pt x="173182" y="193963"/>
                </a:cubicBezTo>
                <a:cubicBezTo>
                  <a:pt x="168564" y="200890"/>
                  <a:pt x="165214" y="208858"/>
                  <a:pt x="159327" y="214745"/>
                </a:cubicBezTo>
                <a:lnTo>
                  <a:pt x="138545" y="235527"/>
                </a:lnTo>
                <a:lnTo>
                  <a:pt x="124691" y="277091"/>
                </a:lnTo>
                <a:cubicBezTo>
                  <a:pt x="122382" y="284018"/>
                  <a:pt x="119534" y="290788"/>
                  <a:pt x="117763" y="297872"/>
                </a:cubicBezTo>
                <a:lnTo>
                  <a:pt x="110836" y="325581"/>
                </a:lnTo>
                <a:cubicBezTo>
                  <a:pt x="108527" y="344054"/>
                  <a:pt x="105394" y="362443"/>
                  <a:pt x="103909" y="381000"/>
                </a:cubicBezTo>
                <a:cubicBezTo>
                  <a:pt x="100773" y="420197"/>
                  <a:pt x="100895" y="459636"/>
                  <a:pt x="96982" y="498763"/>
                </a:cubicBezTo>
                <a:cubicBezTo>
                  <a:pt x="96255" y="506029"/>
                  <a:pt x="91825" y="512461"/>
                  <a:pt x="90054" y="519545"/>
                </a:cubicBezTo>
                <a:cubicBezTo>
                  <a:pt x="87198" y="530967"/>
                  <a:pt x="86225" y="542822"/>
                  <a:pt x="83127" y="554181"/>
                </a:cubicBezTo>
                <a:cubicBezTo>
                  <a:pt x="83114" y="554228"/>
                  <a:pt x="65816" y="606113"/>
                  <a:pt x="62345" y="616527"/>
                </a:cubicBezTo>
                <a:lnTo>
                  <a:pt x="55418" y="637309"/>
                </a:lnTo>
                <a:lnTo>
                  <a:pt x="48491" y="658091"/>
                </a:lnTo>
                <a:cubicBezTo>
                  <a:pt x="46182" y="683491"/>
                  <a:pt x="45995" y="709174"/>
                  <a:pt x="41563" y="734291"/>
                </a:cubicBezTo>
                <a:cubicBezTo>
                  <a:pt x="39025" y="748672"/>
                  <a:pt x="30247" y="761472"/>
                  <a:pt x="27709" y="775854"/>
                </a:cubicBezTo>
                <a:cubicBezTo>
                  <a:pt x="23277" y="800971"/>
                  <a:pt x="23821" y="826731"/>
                  <a:pt x="20782" y="852054"/>
                </a:cubicBezTo>
                <a:cubicBezTo>
                  <a:pt x="10259" y="939748"/>
                  <a:pt x="13483" y="922811"/>
                  <a:pt x="0" y="976745"/>
                </a:cubicBezTo>
                <a:cubicBezTo>
                  <a:pt x="2309" y="1092200"/>
                  <a:pt x="2573" y="1207713"/>
                  <a:pt x="6927" y="1323109"/>
                </a:cubicBezTo>
                <a:cubicBezTo>
                  <a:pt x="7202" y="1330406"/>
                  <a:pt x="11848" y="1336870"/>
                  <a:pt x="13854" y="1343891"/>
                </a:cubicBezTo>
                <a:cubicBezTo>
                  <a:pt x="16470" y="1353045"/>
                  <a:pt x="17032" y="1362849"/>
                  <a:pt x="20782" y="1371600"/>
                </a:cubicBezTo>
                <a:cubicBezTo>
                  <a:pt x="29854" y="1392768"/>
                  <a:pt x="76695" y="1437656"/>
                  <a:pt x="83127" y="1440872"/>
                </a:cubicBezTo>
                <a:lnTo>
                  <a:pt x="138545" y="1468581"/>
                </a:lnTo>
                <a:cubicBezTo>
                  <a:pt x="152400" y="1475508"/>
                  <a:pt x="165082" y="1485606"/>
                  <a:pt x="180109" y="1489363"/>
                </a:cubicBezTo>
                <a:cubicBezTo>
                  <a:pt x="221984" y="1499833"/>
                  <a:pt x="198789" y="1493281"/>
                  <a:pt x="249382" y="1510145"/>
                </a:cubicBezTo>
                <a:cubicBezTo>
                  <a:pt x="256309" y="1512454"/>
                  <a:pt x="262961" y="1515871"/>
                  <a:pt x="270163" y="1517072"/>
                </a:cubicBezTo>
                <a:cubicBezTo>
                  <a:pt x="327833" y="1526685"/>
                  <a:pt x="297822" y="1522014"/>
                  <a:pt x="360218" y="1530927"/>
                </a:cubicBezTo>
                <a:cubicBezTo>
                  <a:pt x="404091" y="1526309"/>
                  <a:pt x="448433" y="1524964"/>
                  <a:pt x="491836" y="1517072"/>
                </a:cubicBezTo>
                <a:cubicBezTo>
                  <a:pt x="500027" y="1515583"/>
                  <a:pt x="505010" y="1506599"/>
                  <a:pt x="512618" y="1503218"/>
                </a:cubicBezTo>
                <a:cubicBezTo>
                  <a:pt x="525963" y="1497287"/>
                  <a:pt x="554182" y="1489363"/>
                  <a:pt x="554182" y="1489363"/>
                </a:cubicBezTo>
                <a:cubicBezTo>
                  <a:pt x="621182" y="1439112"/>
                  <a:pt x="549783" y="1488099"/>
                  <a:pt x="602673" y="1461654"/>
                </a:cubicBezTo>
                <a:cubicBezTo>
                  <a:pt x="650515" y="1437734"/>
                  <a:pt x="593490" y="1455292"/>
                  <a:pt x="651163" y="1440872"/>
                </a:cubicBezTo>
                <a:lnTo>
                  <a:pt x="886691" y="1447800"/>
                </a:lnTo>
                <a:cubicBezTo>
                  <a:pt x="969367" y="1451833"/>
                  <a:pt x="902187" y="1455862"/>
                  <a:pt x="990600" y="1475509"/>
                </a:cubicBezTo>
                <a:cubicBezTo>
                  <a:pt x="1013254" y="1480543"/>
                  <a:pt x="1036782" y="1480127"/>
                  <a:pt x="1059873" y="1482436"/>
                </a:cubicBezTo>
                <a:cubicBezTo>
                  <a:pt x="1144233" y="1510557"/>
                  <a:pt x="1100421" y="1501038"/>
                  <a:pt x="1191491" y="1510145"/>
                </a:cubicBezTo>
                <a:cubicBezTo>
                  <a:pt x="1205345" y="1514763"/>
                  <a:pt x="1220903" y="1515900"/>
                  <a:pt x="1233054" y="1524000"/>
                </a:cubicBezTo>
                <a:cubicBezTo>
                  <a:pt x="1253922" y="1537912"/>
                  <a:pt x="1256940" y="1541164"/>
                  <a:pt x="1281545" y="1551709"/>
                </a:cubicBezTo>
                <a:cubicBezTo>
                  <a:pt x="1310412" y="1564081"/>
                  <a:pt x="1301868" y="1553348"/>
                  <a:pt x="1336963" y="1572491"/>
                </a:cubicBezTo>
                <a:cubicBezTo>
                  <a:pt x="1397363" y="1605437"/>
                  <a:pt x="1358077" y="1593438"/>
                  <a:pt x="1413163" y="1620981"/>
                </a:cubicBezTo>
                <a:cubicBezTo>
                  <a:pt x="1419694" y="1624247"/>
                  <a:pt x="1427018" y="1625600"/>
                  <a:pt x="1433945" y="1627909"/>
                </a:cubicBezTo>
                <a:cubicBezTo>
                  <a:pt x="1506327" y="1700291"/>
                  <a:pt x="1420426" y="1620232"/>
                  <a:pt x="1489363" y="1669472"/>
                </a:cubicBezTo>
                <a:cubicBezTo>
                  <a:pt x="1497335" y="1675166"/>
                  <a:pt x="1502707" y="1683878"/>
                  <a:pt x="1510145" y="1690254"/>
                </a:cubicBezTo>
                <a:cubicBezTo>
                  <a:pt x="1517578" y="1696625"/>
                  <a:pt x="1547672" y="1718626"/>
                  <a:pt x="1558636" y="1724891"/>
                </a:cubicBezTo>
                <a:cubicBezTo>
                  <a:pt x="1595775" y="1746113"/>
                  <a:pt x="1590398" y="1735347"/>
                  <a:pt x="1634836" y="1766454"/>
                </a:cubicBezTo>
                <a:cubicBezTo>
                  <a:pt x="1642862" y="1772072"/>
                  <a:pt x="1647310" y="1782044"/>
                  <a:pt x="1655618" y="1787236"/>
                </a:cubicBezTo>
                <a:cubicBezTo>
                  <a:pt x="1666163" y="1793827"/>
                  <a:pt x="1679132" y="1795530"/>
                  <a:pt x="1690254" y="1801091"/>
                </a:cubicBezTo>
                <a:cubicBezTo>
                  <a:pt x="1697701" y="1804814"/>
                  <a:pt x="1703589" y="1811222"/>
                  <a:pt x="1711036" y="1814945"/>
                </a:cubicBezTo>
                <a:cubicBezTo>
                  <a:pt x="1737125" y="1827989"/>
                  <a:pt x="1746922" y="1829112"/>
                  <a:pt x="1773382" y="1835727"/>
                </a:cubicBezTo>
                <a:cubicBezTo>
                  <a:pt x="1787236" y="1842654"/>
                  <a:pt x="1800388" y="1851216"/>
                  <a:pt x="1814945" y="1856509"/>
                </a:cubicBezTo>
                <a:cubicBezTo>
                  <a:pt x="1826010" y="1860533"/>
                  <a:pt x="1838088" y="1860882"/>
                  <a:pt x="1849582" y="1863436"/>
                </a:cubicBezTo>
                <a:cubicBezTo>
                  <a:pt x="1858876" y="1865501"/>
                  <a:pt x="1868259" y="1867352"/>
                  <a:pt x="1877291" y="1870363"/>
                </a:cubicBezTo>
                <a:cubicBezTo>
                  <a:pt x="1889088" y="1874295"/>
                  <a:pt x="1899734" y="1881779"/>
                  <a:pt x="1911927" y="1884218"/>
                </a:cubicBezTo>
                <a:cubicBezTo>
                  <a:pt x="1934683" y="1888769"/>
                  <a:pt x="1958109" y="1888836"/>
                  <a:pt x="1981200" y="1891145"/>
                </a:cubicBezTo>
                <a:cubicBezTo>
                  <a:pt x="2022764" y="1886527"/>
                  <a:pt x="2065209" y="1886977"/>
                  <a:pt x="2105891" y="1877291"/>
                </a:cubicBezTo>
                <a:cubicBezTo>
                  <a:pt x="2115421" y="1875022"/>
                  <a:pt x="2119235" y="1862885"/>
                  <a:pt x="2126673" y="1856509"/>
                </a:cubicBezTo>
                <a:cubicBezTo>
                  <a:pt x="2135439" y="1848995"/>
                  <a:pt x="2145146" y="1842654"/>
                  <a:pt x="2154382" y="1835727"/>
                </a:cubicBezTo>
                <a:cubicBezTo>
                  <a:pt x="2163618" y="1819563"/>
                  <a:pt x="2174388" y="1804184"/>
                  <a:pt x="2182091" y="1787236"/>
                </a:cubicBezTo>
                <a:cubicBezTo>
                  <a:pt x="2199348" y="1749270"/>
                  <a:pt x="2183466" y="1682189"/>
                  <a:pt x="2175163" y="1655618"/>
                </a:cubicBezTo>
                <a:cubicBezTo>
                  <a:pt x="2172985" y="1648649"/>
                  <a:pt x="2161309" y="1651000"/>
                  <a:pt x="2154382" y="1648691"/>
                </a:cubicBezTo>
                <a:cubicBezTo>
                  <a:pt x="2147455" y="1641764"/>
                  <a:pt x="2141908" y="1633101"/>
                  <a:pt x="2133600" y="1627909"/>
                </a:cubicBezTo>
                <a:cubicBezTo>
                  <a:pt x="2123055" y="1621318"/>
                  <a:pt x="2110085" y="1619615"/>
                  <a:pt x="2098963" y="1614054"/>
                </a:cubicBezTo>
                <a:cubicBezTo>
                  <a:pt x="2091517" y="1610331"/>
                  <a:pt x="2085410" y="1604331"/>
                  <a:pt x="2078182" y="1600200"/>
                </a:cubicBezTo>
                <a:cubicBezTo>
                  <a:pt x="2069216" y="1595077"/>
                  <a:pt x="2058734" y="1592541"/>
                  <a:pt x="2050473" y="1586345"/>
                </a:cubicBezTo>
                <a:cubicBezTo>
                  <a:pt x="2040023" y="1578508"/>
                  <a:pt x="2033964" y="1565357"/>
                  <a:pt x="2022763" y="1558636"/>
                </a:cubicBezTo>
                <a:cubicBezTo>
                  <a:pt x="2010240" y="1551122"/>
                  <a:pt x="1981200" y="1544781"/>
                  <a:pt x="1981200" y="1544781"/>
                </a:cubicBezTo>
                <a:cubicBezTo>
                  <a:pt x="1921629" y="1485213"/>
                  <a:pt x="1994776" y="1552161"/>
                  <a:pt x="1939636" y="1517072"/>
                </a:cubicBezTo>
                <a:cubicBezTo>
                  <a:pt x="1920155" y="1504675"/>
                  <a:pt x="1902691" y="1489363"/>
                  <a:pt x="1884218" y="1475509"/>
                </a:cubicBezTo>
                <a:cubicBezTo>
                  <a:pt x="1874982" y="1468582"/>
                  <a:pt x="1866836" y="1459890"/>
                  <a:pt x="1856509" y="1454727"/>
                </a:cubicBezTo>
                <a:cubicBezTo>
                  <a:pt x="1805237" y="1429090"/>
                  <a:pt x="1850143" y="1455195"/>
                  <a:pt x="1808018" y="1420091"/>
                </a:cubicBezTo>
                <a:cubicBezTo>
                  <a:pt x="1801622" y="1414761"/>
                  <a:pt x="1793396" y="1411836"/>
                  <a:pt x="1787236" y="1406236"/>
                </a:cubicBezTo>
                <a:lnTo>
                  <a:pt x="1711036" y="1330036"/>
                </a:lnTo>
                <a:cubicBezTo>
                  <a:pt x="1699491" y="1318491"/>
                  <a:pt x="1686197" y="1308462"/>
                  <a:pt x="1676400" y="1295400"/>
                </a:cubicBezTo>
                <a:cubicBezTo>
                  <a:pt x="1669473" y="1286164"/>
                  <a:pt x="1663782" y="1275855"/>
                  <a:pt x="1655618" y="1267691"/>
                </a:cubicBezTo>
                <a:cubicBezTo>
                  <a:pt x="1649731" y="1261804"/>
                  <a:pt x="1640723" y="1259723"/>
                  <a:pt x="1634836" y="1253836"/>
                </a:cubicBezTo>
                <a:cubicBezTo>
                  <a:pt x="1626672" y="1245672"/>
                  <a:pt x="1621568" y="1234893"/>
                  <a:pt x="1614054" y="1226127"/>
                </a:cubicBezTo>
                <a:cubicBezTo>
                  <a:pt x="1607679" y="1218689"/>
                  <a:pt x="1599544" y="1212871"/>
                  <a:pt x="1593273" y="1205345"/>
                </a:cubicBezTo>
                <a:cubicBezTo>
                  <a:pt x="1587943" y="1198949"/>
                  <a:pt x="1584836" y="1190884"/>
                  <a:pt x="1579418" y="1184563"/>
                </a:cubicBezTo>
                <a:cubicBezTo>
                  <a:pt x="1537788" y="1135995"/>
                  <a:pt x="1567698" y="1173642"/>
                  <a:pt x="1530927" y="1143000"/>
                </a:cubicBezTo>
                <a:cubicBezTo>
                  <a:pt x="1523401" y="1136728"/>
                  <a:pt x="1517878" y="1128233"/>
                  <a:pt x="1510145" y="1122218"/>
                </a:cubicBezTo>
                <a:cubicBezTo>
                  <a:pt x="1497002" y="1111995"/>
                  <a:pt x="1482048" y="1104303"/>
                  <a:pt x="1468582" y="1094509"/>
                </a:cubicBezTo>
                <a:cubicBezTo>
                  <a:pt x="1456624" y="1085813"/>
                  <a:pt x="1446247" y="1075002"/>
                  <a:pt x="1433945" y="1066800"/>
                </a:cubicBezTo>
                <a:cubicBezTo>
                  <a:pt x="1425353" y="1061072"/>
                  <a:pt x="1415091" y="1058258"/>
                  <a:pt x="1406236" y="1052945"/>
                </a:cubicBezTo>
                <a:cubicBezTo>
                  <a:pt x="1388175" y="1042108"/>
                  <a:pt x="1345882" y="1013373"/>
                  <a:pt x="1330036" y="997527"/>
                </a:cubicBezTo>
                <a:cubicBezTo>
                  <a:pt x="1306389" y="973881"/>
                  <a:pt x="1314861" y="967885"/>
                  <a:pt x="1288473" y="949036"/>
                </a:cubicBezTo>
                <a:cubicBezTo>
                  <a:pt x="1240616" y="914852"/>
                  <a:pt x="1278771" y="960808"/>
                  <a:pt x="1233054" y="907472"/>
                </a:cubicBezTo>
                <a:cubicBezTo>
                  <a:pt x="1227636" y="901151"/>
                  <a:pt x="1224530" y="893087"/>
                  <a:pt x="1219200" y="886691"/>
                </a:cubicBezTo>
                <a:cubicBezTo>
                  <a:pt x="1212928" y="879165"/>
                  <a:pt x="1204433" y="873642"/>
                  <a:pt x="1198418" y="865909"/>
                </a:cubicBezTo>
                <a:cubicBezTo>
                  <a:pt x="1188195" y="852765"/>
                  <a:pt x="1182483" y="836119"/>
                  <a:pt x="1170709" y="824345"/>
                </a:cubicBezTo>
                <a:cubicBezTo>
                  <a:pt x="1163782" y="817418"/>
                  <a:pt x="1156199" y="811089"/>
                  <a:pt x="1149927" y="803563"/>
                </a:cubicBezTo>
                <a:cubicBezTo>
                  <a:pt x="1144597" y="797167"/>
                  <a:pt x="1141604" y="789004"/>
                  <a:pt x="1136073" y="782781"/>
                </a:cubicBezTo>
                <a:cubicBezTo>
                  <a:pt x="1064951" y="702769"/>
                  <a:pt x="1120491" y="780191"/>
                  <a:pt x="1066800" y="699654"/>
                </a:cubicBezTo>
                <a:lnTo>
                  <a:pt x="1052945" y="678872"/>
                </a:lnTo>
                <a:cubicBezTo>
                  <a:pt x="1050636" y="671945"/>
                  <a:pt x="1049564" y="664474"/>
                  <a:pt x="1046018" y="658091"/>
                </a:cubicBezTo>
                <a:cubicBezTo>
                  <a:pt x="1046010" y="658076"/>
                  <a:pt x="1011386" y="606143"/>
                  <a:pt x="1004454" y="595745"/>
                </a:cubicBezTo>
                <a:lnTo>
                  <a:pt x="990600" y="574963"/>
                </a:lnTo>
                <a:lnTo>
                  <a:pt x="976745" y="554181"/>
                </a:lnTo>
                <a:cubicBezTo>
                  <a:pt x="972181" y="540490"/>
                  <a:pt x="968171" y="522385"/>
                  <a:pt x="955963" y="512618"/>
                </a:cubicBezTo>
                <a:cubicBezTo>
                  <a:pt x="950261" y="508057"/>
                  <a:pt x="942384" y="506891"/>
                  <a:pt x="935182" y="505691"/>
                </a:cubicBezTo>
                <a:cubicBezTo>
                  <a:pt x="928349" y="504552"/>
                  <a:pt x="923636" y="586509"/>
                  <a:pt x="921327" y="547254"/>
                </a:cubicBezTo>
                <a:close/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343400" y="187036"/>
            <a:ext cx="4488900" cy="999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Russia at Night - Satellite Image</a:t>
            </a:r>
            <a:endParaRPr dirty="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00" y="1186538"/>
            <a:ext cx="8111600" cy="27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255818" y="1641764"/>
            <a:ext cx="5271655" cy="120534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59300" y="2133600"/>
            <a:ext cx="2653173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Urban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Population </a:t>
            </a:r>
            <a:br>
              <a:rPr lang="en" dirty="0" smtClean="0"/>
            </a:br>
            <a:r>
              <a:rPr lang="en" dirty="0" smtClean="0"/>
              <a:t>in </a:t>
            </a:r>
            <a:r>
              <a:rPr lang="en" dirty="0"/>
              <a:t>Russia</a:t>
            </a: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928" y="572700"/>
            <a:ext cx="5541845" cy="423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93936" y="1814944"/>
            <a:ext cx="1794191" cy="113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Climate: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Siberia</a:t>
            </a:r>
            <a:endParaRPr dirty="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092" y="817417"/>
            <a:ext cx="6576351" cy="408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22" r="9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91469">
            <a:off x="1964998" y="2373696"/>
            <a:ext cx="1986277" cy="971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346" t="14403" r="17162" b="14519"/>
          <a:stretch/>
        </p:blipFill>
        <p:spPr>
          <a:xfrm rot="742113">
            <a:off x="6484428" y="1081379"/>
            <a:ext cx="1438611" cy="156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274</TotalTime>
  <Words>353</Words>
  <Application>Microsoft Office PowerPoint</Application>
  <PresentationFormat>On-screen Show (16:9)</PresentationFormat>
  <Paragraphs>57</Paragraphs>
  <Slides>15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Vapor Trail</vt:lpstr>
      <vt:lpstr>PowerPoint Presentation</vt:lpstr>
      <vt:lpstr>1. Population Density</vt:lpstr>
      <vt:lpstr>Oil &amp; Gas Pipelines in Russia</vt:lpstr>
      <vt:lpstr>Major Railways in Russia</vt:lpstr>
      <vt:lpstr>Major Roadways in Russia</vt:lpstr>
      <vt:lpstr>Major Telecommunications</vt:lpstr>
      <vt:lpstr>Russia at Night - Satellite Image</vt:lpstr>
      <vt:lpstr>Urban  Population  in Russia</vt:lpstr>
      <vt:lpstr>Climate:  Siberia</vt:lpstr>
      <vt:lpstr>Percentage of Russia’s GDP by Region</vt:lpstr>
      <vt:lpstr>PowerPoint Presentation</vt:lpstr>
      <vt:lpstr>Population Pyramid - Russia</vt:lpstr>
      <vt:lpstr>Population Pyramid - Ukraine</vt:lpstr>
      <vt:lpstr>HDI Information in Eastern Europe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Distribution</dc:title>
  <dc:creator>Lopez, Jordan H (MCHS)</dc:creator>
  <cp:lastModifiedBy>Lopez, Jordan H (MCHS)</cp:lastModifiedBy>
  <cp:revision>18</cp:revision>
  <dcterms:modified xsi:type="dcterms:W3CDTF">2020-01-15T15:46:07Z</dcterms:modified>
</cp:coreProperties>
</file>