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4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5E101-3B73-417A-AF06-37F13839F9B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C9AB4-5BF7-4F15-A1C8-265856FE7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14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288E1-3290-4A61-962F-A7234664C4C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8DC65-614B-4758-B6C1-4F8E3E6C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1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8DC65-614B-4758-B6C1-4F8E3E6C9F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4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32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3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81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005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30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48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386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61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5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2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0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39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70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09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501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3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5B2D0D-4BC3-478C-80F9-37EF6F8DF43A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71A26D-357A-4CF1-8FC4-22F90F1F2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3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Human Environment Interaction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Depend, Adapt, Modify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765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38" y="489397"/>
            <a:ext cx="5599090" cy="2332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628" y="489397"/>
            <a:ext cx="3213923" cy="2332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16" y="2822351"/>
            <a:ext cx="3746947" cy="2477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563" y="2822351"/>
            <a:ext cx="4428186" cy="2489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552" y="489397"/>
            <a:ext cx="2488198" cy="2332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20" y="2822351"/>
            <a:ext cx="3068795" cy="2045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70" y="4868214"/>
            <a:ext cx="4505460" cy="1527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t="37985" b="29056"/>
          <a:stretch/>
        </p:blipFill>
        <p:spPr>
          <a:xfrm>
            <a:off x="4919730" y="4868214"/>
            <a:ext cx="5641480" cy="1527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0366" y="4831962"/>
            <a:ext cx="2174384" cy="1622091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460820" y="535222"/>
            <a:ext cx="811369" cy="759854"/>
          </a:xfrm>
          <a:prstGeom prst="mathPlus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10617825" y="2875855"/>
            <a:ext cx="811369" cy="759854"/>
          </a:xfrm>
          <a:prstGeom prst="mathPlus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403538" y="4871997"/>
            <a:ext cx="811369" cy="759854"/>
          </a:xfrm>
          <a:prstGeom prst="mathPlus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6309844" y="746975"/>
            <a:ext cx="1237176" cy="9914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/>
          <p:cNvSpPr/>
          <p:nvPr/>
        </p:nvSpPr>
        <p:spPr>
          <a:xfrm>
            <a:off x="3592131" y="2641597"/>
            <a:ext cx="1237176" cy="9914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10452387" y="280780"/>
            <a:ext cx="1237176" cy="9914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352451" y="2636615"/>
            <a:ext cx="1237176" cy="9914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8188014" y="5674866"/>
            <a:ext cx="1237176" cy="9914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9490656" y="4597422"/>
            <a:ext cx="1237176" cy="99141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22"/>
          <p:cNvSpPr/>
          <p:nvPr/>
        </p:nvSpPr>
        <p:spPr>
          <a:xfrm>
            <a:off x="9641018" y="5670679"/>
            <a:ext cx="811369" cy="759854"/>
          </a:xfrm>
          <a:prstGeom prst="mathPlus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2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2282" y="837127"/>
            <a:ext cx="1016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Warm-Up: </a:t>
            </a:r>
            <a:r>
              <a:rPr lang="en-US" sz="3600" dirty="0" smtClean="0"/>
              <a:t>Using COMPLETE sentences describe what you think is going on in the images below.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28" y="2072148"/>
            <a:ext cx="3885455" cy="2331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770" y="4237150"/>
            <a:ext cx="4632430" cy="2432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541" y="2306973"/>
            <a:ext cx="4889678" cy="3667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7428" y="1906073"/>
            <a:ext cx="56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40312" y="4237150"/>
            <a:ext cx="56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2997" y="2429417"/>
            <a:ext cx="56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7360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5009" y="583149"/>
            <a:ext cx="9601200" cy="1039589"/>
          </a:xfrm>
        </p:spPr>
        <p:txBody>
          <a:bodyPr>
            <a:normAutofit/>
          </a:bodyPr>
          <a:lstStyle/>
          <a:p>
            <a:r>
              <a:rPr lang="en-US" b="1" dirty="0" smtClean="0"/>
              <a:t>Human Environment Interaction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6219" y="1731985"/>
            <a:ext cx="5911404" cy="424381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u="sng" dirty="0" smtClean="0"/>
              <a:t>HEI</a:t>
            </a:r>
            <a:r>
              <a:rPr lang="en-US" dirty="0" smtClean="0"/>
              <a:t>, or Human Environment Interaction is </a:t>
            </a:r>
            <a:r>
              <a:rPr lang="en-US" dirty="0"/>
              <a:t>a </a:t>
            </a:r>
            <a:r>
              <a:rPr lang="en-US" b="1" u="sng" dirty="0"/>
              <a:t>phenomenon</a:t>
            </a:r>
            <a:r>
              <a:rPr lang="en-US" dirty="0"/>
              <a:t> which describes how human beings </a:t>
            </a:r>
            <a:r>
              <a:rPr lang="en-US" b="1" u="sng" dirty="0"/>
              <a:t>interact</a:t>
            </a:r>
            <a:r>
              <a:rPr lang="en-US" dirty="0"/>
              <a:t> with the environment to </a:t>
            </a:r>
            <a:r>
              <a:rPr lang="en-US" b="1" u="sng" dirty="0"/>
              <a:t>obtain their needs </a:t>
            </a:r>
            <a:r>
              <a:rPr lang="en-US" dirty="0"/>
              <a:t>from it, and how the </a:t>
            </a:r>
            <a:r>
              <a:rPr lang="en-US" b="1" u="sng" dirty="0"/>
              <a:t>environment</a:t>
            </a:r>
            <a:r>
              <a:rPr lang="en-US" dirty="0"/>
              <a:t>, in turn, </a:t>
            </a:r>
            <a:r>
              <a:rPr lang="en-US" b="1" u="sng" dirty="0"/>
              <a:t>responds</a:t>
            </a:r>
            <a:r>
              <a:rPr lang="en-US" dirty="0"/>
              <a:t> to this </a:t>
            </a:r>
            <a:r>
              <a:rPr lang="en-US" dirty="0" smtClean="0"/>
              <a:t>interaction.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indicates how humans themselves have to </a:t>
            </a:r>
            <a:r>
              <a:rPr lang="en-US" b="1" u="sng" dirty="0" smtClean="0"/>
              <a:t>depend on, adapt to, and modify</a:t>
            </a:r>
            <a:r>
              <a:rPr lang="en-US" b="1" dirty="0" smtClean="0"/>
              <a:t> </a:t>
            </a:r>
            <a:r>
              <a:rPr lang="en-US" dirty="0"/>
              <a:t>the environment to </a:t>
            </a:r>
            <a:r>
              <a:rPr lang="en-US" b="1" u="sng" dirty="0"/>
              <a:t>ensure their survival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acronym DAM (</a:t>
            </a:r>
            <a:r>
              <a:rPr lang="en-US" b="1" u="sng" dirty="0" smtClean="0"/>
              <a:t>Depend-Adapt-Modify</a:t>
            </a:r>
            <a:r>
              <a:rPr lang="en-US" dirty="0" smtClean="0"/>
              <a:t>) is used in HEI.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382" y="1471591"/>
            <a:ext cx="2906867" cy="1937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9314"/>
          <a:stretch/>
        </p:blipFill>
        <p:spPr>
          <a:xfrm>
            <a:off x="7128499" y="3258355"/>
            <a:ext cx="2961766" cy="2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885" y="824248"/>
            <a:ext cx="1063794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Humans Depend On Their Environment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Humans depend on the environment to </a:t>
            </a:r>
            <a:r>
              <a:rPr lang="en-US" sz="2800" b="1" u="sng" dirty="0" smtClean="0"/>
              <a:t>obtain resources </a:t>
            </a:r>
            <a:r>
              <a:rPr lang="en-US" sz="2800" dirty="0" smtClean="0"/>
              <a:t>for their </a:t>
            </a:r>
            <a:r>
              <a:rPr lang="en-US" sz="2800" b="1" u="sng" dirty="0" smtClean="0"/>
              <a:t>survival</a:t>
            </a:r>
            <a:r>
              <a:rPr lang="en-US" sz="2800" dirty="0" smtClean="0"/>
              <a:t> as well as development of their </a:t>
            </a:r>
            <a:r>
              <a:rPr lang="en-US" sz="2800" b="1" u="sng" dirty="0" smtClean="0"/>
              <a:t>civilization</a:t>
            </a:r>
            <a:r>
              <a:rPr lang="en-US" sz="2800" dirty="0" smtClean="0"/>
              <a:t>. </a:t>
            </a:r>
          </a:p>
          <a:p>
            <a:pPr marL="320040" lvl="1" indent="0">
              <a:buNone/>
            </a:pPr>
            <a:r>
              <a:rPr lang="en-US" sz="2800" dirty="0" smtClean="0"/>
              <a:t>	~</a:t>
            </a:r>
            <a:r>
              <a:rPr lang="en-US" sz="2800" b="1" u="sng" dirty="0" smtClean="0"/>
              <a:t>food</a:t>
            </a:r>
            <a:r>
              <a:rPr lang="en-US" sz="2800" dirty="0" smtClean="0"/>
              <a:t>, clean drinking </a:t>
            </a:r>
            <a:r>
              <a:rPr lang="en-US" sz="2800" b="1" u="sng" dirty="0" smtClean="0"/>
              <a:t>water</a:t>
            </a:r>
            <a:r>
              <a:rPr lang="en-US" sz="2800" dirty="0" smtClean="0"/>
              <a:t>, </a:t>
            </a:r>
            <a:r>
              <a:rPr lang="en-US" sz="2800" b="1" u="sng" dirty="0" smtClean="0"/>
              <a:t>timber</a:t>
            </a:r>
            <a:r>
              <a:rPr lang="en-US" sz="2800" dirty="0" smtClean="0"/>
              <a:t> for construction, fiber for </a:t>
            </a:r>
            <a:r>
              <a:rPr lang="en-US" sz="2800" b="1" u="sng" dirty="0" smtClean="0"/>
              <a:t>clothing</a:t>
            </a:r>
            <a:r>
              <a:rPr lang="en-US" sz="2800" dirty="0" smtClean="0"/>
              <a:t>, coal and natural gas for industries and energy are all depended upon for survival.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3799268"/>
            <a:ext cx="3322749" cy="2492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297" y="3799268"/>
            <a:ext cx="3694432" cy="2492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060" y="3799268"/>
            <a:ext cx="3602607" cy="24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0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1217" y="785611"/>
            <a:ext cx="109470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Humans Adapt to Their Environment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Humans have to </a:t>
            </a:r>
            <a:r>
              <a:rPr lang="en-US" sz="2400" b="1" u="sng" dirty="0">
                <a:latin typeface="+mj-lt"/>
              </a:rPr>
              <a:t>adapt</a:t>
            </a:r>
            <a:r>
              <a:rPr lang="en-US" sz="2400" dirty="0">
                <a:latin typeface="+mj-lt"/>
              </a:rPr>
              <a:t> to those conditions in the environment which </a:t>
            </a:r>
            <a:r>
              <a:rPr lang="en-US" sz="2400" b="1" u="sng" dirty="0">
                <a:latin typeface="+mj-lt"/>
              </a:rPr>
              <a:t>they cannot modify</a:t>
            </a:r>
            <a:r>
              <a:rPr lang="en-US" sz="2400" dirty="0">
                <a:latin typeface="+mj-lt"/>
              </a:rPr>
              <a:t>, to </a:t>
            </a:r>
            <a:r>
              <a:rPr lang="en-US" sz="2400" dirty="0" smtClean="0">
                <a:latin typeface="+mj-lt"/>
              </a:rPr>
              <a:t>ensure </a:t>
            </a:r>
            <a:r>
              <a:rPr lang="en-US" sz="2400" b="1" u="sng" dirty="0" smtClean="0">
                <a:latin typeface="+mj-lt"/>
              </a:rPr>
              <a:t>survival</a:t>
            </a:r>
            <a:r>
              <a:rPr lang="en-US" sz="2400" dirty="0" smtClean="0">
                <a:latin typeface="+mj-lt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Examples of </a:t>
            </a:r>
            <a:r>
              <a:rPr lang="en-US" sz="2400" b="1" u="sng" dirty="0" smtClean="0">
                <a:latin typeface="+mj-lt"/>
              </a:rPr>
              <a:t>HEI</a:t>
            </a:r>
            <a:r>
              <a:rPr lang="en-US" sz="2400" dirty="0" smtClean="0">
                <a:latin typeface="+mj-lt"/>
              </a:rPr>
              <a:t> through </a:t>
            </a:r>
            <a:r>
              <a:rPr lang="en-US" sz="2400" b="1" u="sng" dirty="0" smtClean="0">
                <a:latin typeface="+mj-lt"/>
              </a:rPr>
              <a:t>adaptations</a:t>
            </a:r>
            <a:r>
              <a:rPr lang="en-US" sz="2400" dirty="0" smtClean="0">
                <a:latin typeface="+mj-lt"/>
              </a:rPr>
              <a:t> are: building </a:t>
            </a:r>
            <a:r>
              <a:rPr lang="en-US" sz="2400" dirty="0">
                <a:latin typeface="+mj-lt"/>
              </a:rPr>
              <a:t>houses on higher ground in </a:t>
            </a:r>
            <a:r>
              <a:rPr lang="en-US" sz="2400" b="1" u="sng" dirty="0">
                <a:latin typeface="+mj-lt"/>
              </a:rPr>
              <a:t>flood-prone areas</a:t>
            </a:r>
            <a:r>
              <a:rPr lang="en-US" sz="2400" dirty="0">
                <a:latin typeface="+mj-lt"/>
              </a:rPr>
              <a:t>, using the </a:t>
            </a:r>
            <a:r>
              <a:rPr lang="en-US" sz="2400" b="1" u="sng" dirty="0">
                <a:latin typeface="+mj-lt"/>
              </a:rPr>
              <a:t>natural slope </a:t>
            </a:r>
            <a:r>
              <a:rPr lang="en-US" sz="2400" dirty="0">
                <a:latin typeface="+mj-lt"/>
              </a:rPr>
              <a:t>of the land to transport water for irrigation, wearing </a:t>
            </a:r>
            <a:r>
              <a:rPr lang="en-US" sz="2400" b="1" u="sng" dirty="0">
                <a:latin typeface="+mj-lt"/>
              </a:rPr>
              <a:t>warm clothes in colder </a:t>
            </a:r>
            <a:r>
              <a:rPr lang="en-US" sz="2400" b="1" u="sng" dirty="0" smtClean="0">
                <a:latin typeface="+mj-lt"/>
              </a:rPr>
              <a:t>climates</a:t>
            </a:r>
            <a:r>
              <a:rPr lang="en-US" sz="2400" dirty="0" smtClean="0">
                <a:latin typeface="+mj-lt"/>
              </a:rPr>
              <a:t>…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3463267"/>
            <a:ext cx="2981450" cy="2949151"/>
          </a:xfrm>
          <a:prstGeom prst="rect">
            <a:avLst/>
          </a:prstGeom>
        </p:spPr>
      </p:pic>
      <p:pic>
        <p:nvPicPr>
          <p:cNvPr id="1026" name="Picture 2" descr="Image result for Eskim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300" y="3669903"/>
            <a:ext cx="4490876" cy="25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735" y="3954082"/>
            <a:ext cx="2861583" cy="22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4095" y="695459"/>
            <a:ext cx="10663707" cy="3427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Humans Modify Their Environment</a:t>
            </a:r>
            <a:endParaRPr lang="en-US" sz="2000" b="1" dirty="0">
              <a:solidFill>
                <a:srgbClr val="0065C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800" b="1" dirty="0" smtClean="0">
              <a:solidFill>
                <a:srgbClr val="0065C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Humans can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modify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the environment to make it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easier to extract resources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so that their needs are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fulfilled in a better way.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u="sng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Modifications</a:t>
            </a: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allow people to not only survive, but </a:t>
            </a:r>
            <a:r>
              <a:rPr lang="en-US" sz="2400" b="1" u="sng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thrive</a:t>
            </a: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Such modifications can include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drilling holes 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the ground for oil extraction,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building dams 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 water storage and flood control,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farming on terraces 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 increase crop production for a large population…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19" y="4178097"/>
            <a:ext cx="3633066" cy="2034517"/>
          </a:xfrm>
          <a:prstGeom prst="rect">
            <a:avLst/>
          </a:prstGeom>
        </p:spPr>
      </p:pic>
      <p:pic>
        <p:nvPicPr>
          <p:cNvPr id="2050" name="Picture 2" descr="Image result for stilt hous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42" y="4123449"/>
            <a:ext cx="3141417" cy="208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Oil fie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916" y="4123449"/>
            <a:ext cx="3275918" cy="21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0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2580" y="567682"/>
            <a:ext cx="10560677" cy="5680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 of Human Environment Interactions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2800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uman environment interactions mostly produce positive effects for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 (the people)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but they also have far-reaching consequences on the environment, that are all too often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few of these interactions may be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beneficial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have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consequences 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 environment. Examples of such consequences are the recreational use of mountainous regions for skiing or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hiking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sz="24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ecotourism</a:t>
            </a:r>
            <a:r>
              <a:rPr lang="en-US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302" y="1487326"/>
            <a:ext cx="2874940" cy="19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675" y="529821"/>
            <a:ext cx="6619740" cy="562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 of Human Environment Interactions</a:t>
            </a:r>
            <a:endParaRPr lang="en-US" sz="2800" dirty="0" smtClean="0"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most cases though, the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ends up being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harmed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Human activities have ended up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polluting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has led to increasing surface temperatures of the Earth (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warming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which has placed coastal towns around the world at risk of being submerged. </a:t>
            </a:r>
          </a:p>
          <a:p>
            <a:pPr marL="514350" indent="-514350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forests for cultivation and timber production has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endangered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many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putting entire ecosystems under </a:t>
            </a:r>
            <a:r>
              <a:rPr lang="en-US" sz="2200" b="1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threat</a:t>
            </a:r>
            <a:r>
              <a:rPr lang="en-US" sz="2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46" y="2704563"/>
            <a:ext cx="2906737" cy="30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975457"/>
          </a:xfrm>
        </p:spPr>
        <p:txBody>
          <a:bodyPr/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HEI: Positive and Negative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378" y="1957589"/>
            <a:ext cx="4718304" cy="331012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Positive (or neutral)</a:t>
            </a:r>
            <a:endParaRPr lang="en-US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/>
              <a:t>Hiking</a:t>
            </a:r>
          </a:p>
          <a:p>
            <a:r>
              <a:rPr lang="en-US" dirty="0" smtClean="0"/>
              <a:t>Eco Tourism</a:t>
            </a:r>
          </a:p>
          <a:p>
            <a:r>
              <a:rPr lang="en-US" dirty="0" smtClean="0"/>
              <a:t>Recycling</a:t>
            </a:r>
          </a:p>
          <a:p>
            <a:r>
              <a:rPr lang="en-US" dirty="0" smtClean="0"/>
              <a:t>Reusing Rain Water </a:t>
            </a:r>
          </a:p>
          <a:p>
            <a:r>
              <a:rPr lang="en-US" dirty="0" smtClean="0"/>
              <a:t>Planting Trees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8294" y="1957589"/>
            <a:ext cx="4718304" cy="331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Negative</a:t>
            </a:r>
          </a:p>
          <a:p>
            <a:r>
              <a:rPr lang="en-US" dirty="0" smtClean="0"/>
              <a:t>Use of Fossil Fuels</a:t>
            </a:r>
          </a:p>
          <a:p>
            <a:r>
              <a:rPr lang="en-US" dirty="0" smtClean="0"/>
              <a:t>Deforestation</a:t>
            </a:r>
          </a:p>
          <a:p>
            <a:r>
              <a:rPr lang="en-US" dirty="0" smtClean="0"/>
              <a:t>Pollution</a:t>
            </a:r>
          </a:p>
          <a:p>
            <a:r>
              <a:rPr lang="en-US" dirty="0" smtClean="0"/>
              <a:t>Industrialization</a:t>
            </a:r>
          </a:p>
          <a:p>
            <a:r>
              <a:rPr lang="en-US" dirty="0" smtClean="0"/>
              <a:t>Loss of Habitat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32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899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206</TotalTime>
  <Words>443</Words>
  <Application>Microsoft Office PowerPoint</Application>
  <PresentationFormat>Widescreen</PresentationFormat>
  <Paragraphs>45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Garamond</vt:lpstr>
      <vt:lpstr>Times New Roman</vt:lpstr>
      <vt:lpstr>Organic</vt:lpstr>
      <vt:lpstr>Human Environment Interaction </vt:lpstr>
      <vt:lpstr>PowerPoint Presentation</vt:lpstr>
      <vt:lpstr>Human Environment Interaction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HEI: Positive and Negative</vt:lpstr>
      <vt:lpstr>PowerPoint Presentation</vt:lpstr>
    </vt:vector>
  </TitlesOfParts>
  <Company>Harlingen CISD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Environment Interaction</dc:title>
  <dc:creator>Jordan Lopez</dc:creator>
  <cp:lastModifiedBy>Jordan Lopez</cp:lastModifiedBy>
  <cp:revision>18</cp:revision>
  <cp:lastPrinted>2018-11-28T16:49:20Z</cp:lastPrinted>
  <dcterms:created xsi:type="dcterms:W3CDTF">2018-11-26T20:01:39Z</dcterms:created>
  <dcterms:modified xsi:type="dcterms:W3CDTF">2018-11-28T16:57:39Z</dcterms:modified>
</cp:coreProperties>
</file>