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345" r:id="rId2"/>
    <p:sldId id="352" r:id="rId3"/>
    <p:sldId id="346" r:id="rId4"/>
    <p:sldId id="347" r:id="rId5"/>
    <p:sldId id="348" r:id="rId6"/>
    <p:sldId id="349" r:id="rId7"/>
    <p:sldId id="350" r:id="rId8"/>
    <p:sldId id="351" r:id="rId9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4E4E10-1AA2-4A96-8540-9384DFDC2CAB}">
  <a:tblStyle styleId="{044E4E10-1AA2-4A96-8540-9384DFDC2C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4310a325a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4310a325a5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g4310a325a5_0_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27983b534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27983b5346_0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g27983b5346_0_5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7983b534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27983b5346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g27983b5346_0_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7983b534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27983b5346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g27983b5346_0_4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27983b53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27983b5346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g27983b5346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7983b534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27983b5346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g27983b5346_0_2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7983b534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27983b5346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g27983b5346_0_3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86907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67" y="4087901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-1" y="2726266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7939368" y="2726266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510241" y="2869894"/>
            <a:ext cx="7210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10241" y="4232171"/>
            <a:ext cx="72105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047092" y="2869896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28628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5929621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0" y="4567987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7939371" y="4567987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510241" y="4711617"/>
            <a:ext cx="7210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>
            <a:spLocks noGrp="1"/>
          </p:cNvSpPr>
          <p:nvPr>
            <p:ph type="pic" idx="2"/>
          </p:nvPr>
        </p:nvSpPr>
        <p:spPr>
          <a:xfrm>
            <a:off x="510241" y="609597"/>
            <a:ext cx="7210500" cy="3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510239" y="5169583"/>
            <a:ext cx="72105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047092" y="4711310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28628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5929621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/>
          <p:nvPr/>
        </p:nvSpPr>
        <p:spPr>
          <a:xfrm>
            <a:off x="0" y="4567987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7939371" y="4567987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510241" y="609597"/>
            <a:ext cx="72105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510241" y="4711616"/>
            <a:ext cx="7210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8047092" y="4711616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28628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5929621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/>
          <p:nvPr/>
        </p:nvSpPr>
        <p:spPr>
          <a:xfrm>
            <a:off x="0" y="4567987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7939371" y="4567987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845891" y="609599"/>
            <a:ext cx="65391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1051716" y="3653378"/>
            <a:ext cx="61173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2"/>
          </p:nvPr>
        </p:nvSpPr>
        <p:spPr>
          <a:xfrm>
            <a:off x="510241" y="4711616"/>
            <a:ext cx="7210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8047092" y="4709926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437679" y="748116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7247107" y="3033524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28628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5929621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/>
          <p:nvPr/>
        </p:nvSpPr>
        <p:spPr>
          <a:xfrm>
            <a:off x="0" y="4567987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7939371" y="4567987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510239" y="4711616"/>
            <a:ext cx="72105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510239" y="5300150"/>
            <a:ext cx="72105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047092" y="4709926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70240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>
            <a:off x="0" y="609600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501916" y="753227"/>
            <a:ext cx="72186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495708" y="2336873"/>
            <a:ext cx="2302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2"/>
          </p:nvPr>
        </p:nvSpPr>
        <p:spPr>
          <a:xfrm>
            <a:off x="510241" y="3022674"/>
            <a:ext cx="22872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3"/>
          </p:nvPr>
        </p:nvSpPr>
        <p:spPr>
          <a:xfrm>
            <a:off x="2967018" y="2336873"/>
            <a:ext cx="2297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4"/>
          </p:nvPr>
        </p:nvSpPr>
        <p:spPr>
          <a:xfrm>
            <a:off x="2959102" y="3022674"/>
            <a:ext cx="22974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5"/>
          </p:nvPr>
        </p:nvSpPr>
        <p:spPr>
          <a:xfrm>
            <a:off x="5418117" y="2336873"/>
            <a:ext cx="2302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body" idx="6"/>
          </p:nvPr>
        </p:nvSpPr>
        <p:spPr>
          <a:xfrm>
            <a:off x="5418117" y="3022674"/>
            <a:ext cx="23025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70240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/>
          <p:nvPr/>
        </p:nvSpPr>
        <p:spPr>
          <a:xfrm>
            <a:off x="0" y="609600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510239" y="4297503"/>
            <a:ext cx="2287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8"/>
          <p:cNvSpPr>
            <a:spLocks noGrp="1"/>
          </p:cNvSpPr>
          <p:nvPr>
            <p:ph type="pic" idx="2"/>
          </p:nvPr>
        </p:nvSpPr>
        <p:spPr>
          <a:xfrm>
            <a:off x="510239" y="2336873"/>
            <a:ext cx="22872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3"/>
          </p:nvPr>
        </p:nvSpPr>
        <p:spPr>
          <a:xfrm>
            <a:off x="510239" y="4873764"/>
            <a:ext cx="22872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4"/>
          </p:nvPr>
        </p:nvSpPr>
        <p:spPr>
          <a:xfrm>
            <a:off x="2959102" y="4297503"/>
            <a:ext cx="2297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8"/>
          <p:cNvSpPr>
            <a:spLocks noGrp="1"/>
          </p:cNvSpPr>
          <p:nvPr>
            <p:ph type="pic" idx="5"/>
          </p:nvPr>
        </p:nvSpPr>
        <p:spPr>
          <a:xfrm>
            <a:off x="2959102" y="2336873"/>
            <a:ext cx="22974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body" idx="6"/>
          </p:nvPr>
        </p:nvSpPr>
        <p:spPr>
          <a:xfrm>
            <a:off x="2958088" y="4873764"/>
            <a:ext cx="23004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7"/>
          </p:nvPr>
        </p:nvSpPr>
        <p:spPr>
          <a:xfrm>
            <a:off x="5423008" y="4297503"/>
            <a:ext cx="22977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28"/>
          <p:cNvSpPr>
            <a:spLocks noGrp="1"/>
          </p:cNvSpPr>
          <p:nvPr>
            <p:ph type="pic" idx="8"/>
          </p:nvPr>
        </p:nvSpPr>
        <p:spPr>
          <a:xfrm>
            <a:off x="5423007" y="2336873"/>
            <a:ext cx="22977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9"/>
          </p:nvPr>
        </p:nvSpPr>
        <p:spPr>
          <a:xfrm>
            <a:off x="5422914" y="4873762"/>
            <a:ext cx="23007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70240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/>
          <p:nvPr/>
        </p:nvSpPr>
        <p:spPr>
          <a:xfrm>
            <a:off x="0" y="609600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 rot="5400000">
            <a:off x="2315685" y="531322"/>
            <a:ext cx="3599400" cy="7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/>
          <p:nvPr/>
        </p:nvSpPr>
        <p:spPr>
          <a:xfrm rot="5400000">
            <a:off x="5448899" y="2040450"/>
            <a:ext cx="5106900" cy="1026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0"/>
          <p:cNvSpPr/>
          <p:nvPr/>
        </p:nvSpPr>
        <p:spPr>
          <a:xfrm rot="5400000">
            <a:off x="7200899" y="5543452"/>
            <a:ext cx="1602900" cy="10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 rot="5400000">
            <a:off x="5822574" y="2383796"/>
            <a:ext cx="43539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body" idx="1"/>
          </p:nvPr>
        </p:nvSpPr>
        <p:spPr>
          <a:xfrm rot="5400000">
            <a:off x="1173242" y="-53401"/>
            <a:ext cx="5326500" cy="6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dt" idx="10"/>
          </p:nvPr>
        </p:nvSpPr>
        <p:spPr>
          <a:xfrm>
            <a:off x="5105344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459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sldNum" idx="12"/>
          </p:nvPr>
        </p:nvSpPr>
        <p:spPr>
          <a:xfrm>
            <a:off x="7573163" y="5398633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70240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0" y="609600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510241" y="2336873"/>
            <a:ext cx="72105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42851"/>
            <a:ext cx="6726000" cy="2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786" y="4243844"/>
            <a:ext cx="2307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2590077"/>
            <a:ext cx="6726000" cy="1660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6833786" y="2590077"/>
            <a:ext cx="2307900" cy="166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510241" y="2733708"/>
            <a:ext cx="61080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510241" y="4394039"/>
            <a:ext cx="6108000" cy="1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6941510" y="2750336"/>
            <a:ext cx="8790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70240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0" y="609600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510239" y="2336873"/>
            <a:ext cx="352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2"/>
          </p:nvPr>
        </p:nvSpPr>
        <p:spPr>
          <a:xfrm>
            <a:off x="4195592" y="2336873"/>
            <a:ext cx="35250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70240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0" y="609600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510239" y="753229"/>
            <a:ext cx="721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79762" y="2336874"/>
            <a:ext cx="33543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510241" y="3030008"/>
            <a:ext cx="35238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3"/>
          </p:nvPr>
        </p:nvSpPr>
        <p:spPr>
          <a:xfrm>
            <a:off x="4365116" y="2336873"/>
            <a:ext cx="33555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4"/>
          </p:nvPr>
        </p:nvSpPr>
        <p:spPr>
          <a:xfrm>
            <a:off x="4195592" y="3030008"/>
            <a:ext cx="35250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70240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0" y="609600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70240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0" y="609600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514385" y="2336874"/>
            <a:ext cx="42063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510241" y="2336873"/>
            <a:ext cx="28425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70240"/>
            <a:ext cx="7828500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70" y="1971233"/>
            <a:ext cx="1202100" cy="1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/>
          <p:nvPr/>
        </p:nvSpPr>
        <p:spPr>
          <a:xfrm>
            <a:off x="0" y="609600"/>
            <a:ext cx="78285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7939371" y="609600"/>
            <a:ext cx="12021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510243" y="753227"/>
            <a:ext cx="721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>
            <a:spLocks noGrp="1"/>
          </p:cNvSpPr>
          <p:nvPr>
            <p:ph type="pic" idx="2"/>
          </p:nvPr>
        </p:nvSpPr>
        <p:spPr>
          <a:xfrm>
            <a:off x="3651250" y="2336874"/>
            <a:ext cx="40695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510241" y="2336874"/>
            <a:ext cx="29073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CA45"/>
            </a:gs>
            <a:gs pos="50000">
              <a:srgbClr val="D64106"/>
            </a:gs>
            <a:gs pos="100000">
              <a:srgbClr val="680C00"/>
            </a:gs>
          </a:gsLst>
          <a:lin ang="2519868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510241" y="2336873"/>
            <a:ext cx="72105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5663235" y="593618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510241" y="5936189"/>
            <a:ext cx="515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047092" y="753227"/>
            <a:ext cx="865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20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Historic Migrations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994" name="Google Shape;994;p120"/>
          <p:cNvSpPr txBox="1">
            <a:spLocks noGrp="1"/>
          </p:cNvSpPr>
          <p:nvPr>
            <p:ph type="title"/>
          </p:nvPr>
        </p:nvSpPr>
        <p:spPr>
          <a:xfrm>
            <a:off x="340498" y="1953090"/>
            <a:ext cx="9144000" cy="913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Where are people and how did we get there? </a:t>
            </a:r>
            <a:endParaRPr sz="32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 result for migration ar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24" y="2722224"/>
            <a:ext cx="5808009" cy="38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1. Columbian Exchange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834127"/>
            <a:ext cx="7210500" cy="410214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Exchange of goods, people, ideas, diseases, foods and animals from the old world to the new world.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Columbian Exchan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9" y="3355616"/>
            <a:ext cx="5441950" cy="284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4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1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21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2. Atlantic </a:t>
            </a:r>
            <a:r>
              <a:rPr lang="en-US" sz="3000" dirty="0">
                <a:solidFill>
                  <a:srgbClr val="FFFFFF"/>
                </a:solidFill>
              </a:rPr>
              <a:t>Slave Trade (1619-1808)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002" name="Google Shape;1002;p121"/>
          <p:cNvSpPr txBox="1"/>
          <p:nvPr/>
        </p:nvSpPr>
        <p:spPr>
          <a:xfrm>
            <a:off x="76200" y="2036950"/>
            <a:ext cx="7300800" cy="24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FORCED migration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Africans captured &amp; forced into labor throughout N &amp; S America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03" name="Google Shape;100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625" y="3585725"/>
            <a:ext cx="4842799" cy="3146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121"/>
          <p:cNvCxnSpPr/>
          <p:nvPr/>
        </p:nvCxnSpPr>
        <p:spPr>
          <a:xfrm rot="10800000">
            <a:off x="5906000" y="5905975"/>
            <a:ext cx="3014700" cy="1057800"/>
          </a:xfrm>
          <a:prstGeom prst="straightConnector1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22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122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3. The </a:t>
            </a:r>
            <a:r>
              <a:rPr lang="en-US" sz="3000" dirty="0">
                <a:solidFill>
                  <a:srgbClr val="FFFFFF"/>
                </a:solidFill>
              </a:rPr>
              <a:t>Trail of Tears (1830s)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012" name="Google Shape;1012;p122"/>
          <p:cNvSpPr txBox="1"/>
          <p:nvPr/>
        </p:nvSpPr>
        <p:spPr>
          <a:xfrm>
            <a:off x="76200" y="2036950"/>
            <a:ext cx="9067800" cy="24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FORCED migration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Native Americans forced to move to “Indian Territory” west of Mississippi River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13" name="Google Shape;1013;p122"/>
          <p:cNvPicPr preferRelativeResize="0"/>
          <p:nvPr/>
        </p:nvPicPr>
        <p:blipFill rotWithShape="1">
          <a:blip r:embed="rId3">
            <a:alphaModFix/>
          </a:blip>
          <a:srcRect l="3883" t="25345"/>
          <a:stretch/>
        </p:blipFill>
        <p:spPr>
          <a:xfrm>
            <a:off x="2926550" y="3195175"/>
            <a:ext cx="6135175" cy="357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122"/>
          <p:cNvSpPr/>
          <p:nvPr/>
        </p:nvSpPr>
        <p:spPr>
          <a:xfrm>
            <a:off x="4354575" y="4319300"/>
            <a:ext cx="3949075" cy="1674850"/>
          </a:xfrm>
          <a:custGeom>
            <a:avLst/>
            <a:gdLst/>
            <a:ahLst/>
            <a:cxnLst/>
            <a:rect l="l" t="t" r="r" b="b"/>
            <a:pathLst>
              <a:path w="157963" h="66994" extrusionOk="0">
                <a:moveTo>
                  <a:pt x="157963" y="66994"/>
                </a:moveTo>
                <a:cubicBezTo>
                  <a:pt x="146684" y="56582"/>
                  <a:pt x="136872" y="43279"/>
                  <a:pt x="122703" y="37375"/>
                </a:cubicBezTo>
                <a:cubicBezTo>
                  <a:pt x="110752" y="32395"/>
                  <a:pt x="96339" y="38913"/>
                  <a:pt x="83918" y="35260"/>
                </a:cubicBezTo>
                <a:cubicBezTo>
                  <a:pt x="77636" y="33412"/>
                  <a:pt x="72026" y="29379"/>
                  <a:pt x="65583" y="28208"/>
                </a:cubicBezTo>
                <a:cubicBezTo>
                  <a:pt x="56719" y="26597"/>
                  <a:pt x="47580" y="26636"/>
                  <a:pt x="38785" y="24682"/>
                </a:cubicBezTo>
                <a:cubicBezTo>
                  <a:pt x="32801" y="23353"/>
                  <a:pt x="28652" y="17744"/>
                  <a:pt x="23271" y="14809"/>
                </a:cubicBezTo>
                <a:cubicBezTo>
                  <a:pt x="15199" y="10406"/>
                  <a:pt x="6501" y="6501"/>
                  <a:pt x="0" y="0"/>
                </a:cubicBezTo>
              </a:path>
            </a:pathLst>
          </a:custGeom>
          <a:noFill/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5" name="Google Shape;1015;p122"/>
          <p:cNvSpPr/>
          <p:nvPr/>
        </p:nvSpPr>
        <p:spPr>
          <a:xfrm>
            <a:off x="4460350" y="3883324"/>
            <a:ext cx="2961800" cy="594650"/>
          </a:xfrm>
          <a:custGeom>
            <a:avLst/>
            <a:gdLst/>
            <a:ahLst/>
            <a:cxnLst/>
            <a:rect l="l" t="t" r="r" b="b"/>
            <a:pathLst>
              <a:path w="118472" h="23786" extrusionOk="0">
                <a:moveTo>
                  <a:pt x="118472" y="23786"/>
                </a:moveTo>
                <a:cubicBezTo>
                  <a:pt x="113973" y="21536"/>
                  <a:pt x="110798" y="17207"/>
                  <a:pt x="106484" y="14618"/>
                </a:cubicBezTo>
                <a:cubicBezTo>
                  <a:pt x="95840" y="8230"/>
                  <a:pt x="83576" y="3865"/>
                  <a:pt x="71224" y="2630"/>
                </a:cubicBezTo>
                <a:cubicBezTo>
                  <a:pt x="55785" y="1087"/>
                  <a:pt x="39735" y="-1838"/>
                  <a:pt x="24682" y="1925"/>
                </a:cubicBezTo>
                <a:cubicBezTo>
                  <a:pt x="16244" y="4034"/>
                  <a:pt x="8697" y="10387"/>
                  <a:pt x="0" y="10387"/>
                </a:cubicBezTo>
              </a:path>
            </a:pathLst>
          </a:custGeom>
          <a:noFill/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23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23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4. Chinese </a:t>
            </a:r>
            <a:r>
              <a:rPr lang="en-US" sz="3000" dirty="0">
                <a:solidFill>
                  <a:srgbClr val="FFFFFF"/>
                </a:solidFill>
              </a:rPr>
              <a:t>Migration to West Coast (1850s-1860s)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023" name="Google Shape;1023;p123"/>
          <p:cNvSpPr txBox="1"/>
          <p:nvPr/>
        </p:nvSpPr>
        <p:spPr>
          <a:xfrm>
            <a:off x="76200" y="2036950"/>
            <a:ext cx="9067800" cy="24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Gold Rush and jobs building the Transcontinental Railroad caused increase in Chinese migrating to the US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4" name="Google Shape;1024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725" y="3620975"/>
            <a:ext cx="4842799" cy="3146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5" name="Google Shape;1025;p123"/>
          <p:cNvCxnSpPr/>
          <p:nvPr/>
        </p:nvCxnSpPr>
        <p:spPr>
          <a:xfrm rot="10800000" flipH="1">
            <a:off x="2831525" y="5194162"/>
            <a:ext cx="1771200" cy="94800"/>
          </a:xfrm>
          <a:prstGeom prst="straightConnector1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24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124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5. The </a:t>
            </a:r>
            <a:r>
              <a:rPr lang="en-US" sz="3000" dirty="0">
                <a:solidFill>
                  <a:srgbClr val="FFFFFF"/>
                </a:solidFill>
              </a:rPr>
              <a:t>Great Migration (1916-1970)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1033" name="Google Shape;1033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225" y="2978775"/>
            <a:ext cx="5435650" cy="37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124"/>
          <p:cNvSpPr txBox="1"/>
          <p:nvPr/>
        </p:nvSpPr>
        <p:spPr>
          <a:xfrm>
            <a:off x="76200" y="2036950"/>
            <a:ext cx="9067800" cy="24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Southern African Americans left to get away from segregationist laws &amp; find factory jobs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25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25"/>
          <p:cNvSpPr txBox="1">
            <a:spLocks noGrp="1"/>
          </p:cNvSpPr>
          <p:nvPr>
            <p:ph type="title"/>
          </p:nvPr>
        </p:nvSpPr>
        <p:spPr>
          <a:xfrm>
            <a:off x="193431" y="753227"/>
            <a:ext cx="7842738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6. Rust </a:t>
            </a:r>
            <a:r>
              <a:rPr lang="en-US" sz="3000" dirty="0">
                <a:solidFill>
                  <a:srgbClr val="FFFFFF"/>
                </a:solidFill>
              </a:rPr>
              <a:t>Belt to the Sun Belt (1950s-1970s)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042" name="Google Shape;1042;p125"/>
          <p:cNvSpPr txBox="1"/>
          <p:nvPr/>
        </p:nvSpPr>
        <p:spPr>
          <a:xfrm>
            <a:off x="76200" y="2036950"/>
            <a:ext cx="9067800" cy="24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Labor costs caused many northern factories to close or move to less expensive South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migrated                                                                  to follow the jobs.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43" name="Google Shape;1043;p125"/>
          <p:cNvPicPr preferRelativeResize="0"/>
          <p:nvPr/>
        </p:nvPicPr>
        <p:blipFill rotWithShape="1">
          <a:blip r:embed="rId3">
            <a:alphaModFix/>
          </a:blip>
          <a:srcRect l="6686" t="6003" r="6356" b="26687"/>
          <a:stretch/>
        </p:blipFill>
        <p:spPr>
          <a:xfrm>
            <a:off x="3310925" y="3173375"/>
            <a:ext cx="5715551" cy="35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26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26"/>
          <p:cNvSpPr txBox="1">
            <a:spLocks noGrp="1"/>
          </p:cNvSpPr>
          <p:nvPr>
            <p:ph type="title"/>
          </p:nvPr>
        </p:nvSpPr>
        <p:spPr>
          <a:xfrm>
            <a:off x="510241" y="753227"/>
            <a:ext cx="7210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7. Latin </a:t>
            </a:r>
            <a:r>
              <a:rPr lang="en-US" sz="3000" dirty="0">
                <a:solidFill>
                  <a:srgbClr val="FFFFFF"/>
                </a:solidFill>
              </a:rPr>
              <a:t>American Migration (1970s-2000)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051" name="Google Shape;1051;p126"/>
          <p:cNvSpPr txBox="1"/>
          <p:nvPr/>
        </p:nvSpPr>
        <p:spPr>
          <a:xfrm>
            <a:off x="76200" y="2036950"/>
            <a:ext cx="9067800" cy="24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1965, quotas ended &amp; relatives were given preference so migration from Latin America increased greatly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52" name="Google Shape;1052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825" y="2986300"/>
            <a:ext cx="4842799" cy="3146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3" name="Google Shape;1053;p126"/>
          <p:cNvCxnSpPr/>
          <p:nvPr/>
        </p:nvCxnSpPr>
        <p:spPr>
          <a:xfrm rot="10800000" flipH="1">
            <a:off x="5165550" y="5359525"/>
            <a:ext cx="458400" cy="1569000"/>
          </a:xfrm>
          <a:prstGeom prst="straightConnector1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197</Words>
  <Application>Microsoft Office PowerPoint</Application>
  <PresentationFormat>On-screen Show (4:3)</PresentationFormat>
  <Paragraphs>26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</vt:lpstr>
      <vt:lpstr>Historic Migrations</vt:lpstr>
      <vt:lpstr>1. Columbian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Migrations</dc:title>
  <dc:creator>Generic</dc:creator>
  <cp:lastModifiedBy>Lopez, Jordan H (MCHS)</cp:lastModifiedBy>
  <cp:revision>3</cp:revision>
  <dcterms:modified xsi:type="dcterms:W3CDTF">2019-09-30T20:03:56Z</dcterms:modified>
</cp:coreProperties>
</file>