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1" r:id="rId1"/>
  </p:sldMasterIdLst>
  <p:sldIdLst>
    <p:sldId id="256" r:id="rId2"/>
    <p:sldId id="257" r:id="rId3"/>
    <p:sldId id="258" r:id="rId4"/>
    <p:sldId id="265" r:id="rId5"/>
    <p:sldId id="263" r:id="rId6"/>
    <p:sldId id="262" r:id="rId7"/>
    <p:sldId id="261" r:id="rId8"/>
    <p:sldId id="266" r:id="rId9"/>
    <p:sldId id="260" r:id="rId10"/>
    <p:sldId id="259" r:id="rId11"/>
    <p:sldId id="264" r:id="rId12"/>
    <p:sldId id="270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8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5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812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641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8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1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1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4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2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8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5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8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8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6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3329" y="469670"/>
            <a:ext cx="8915399" cy="8437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HEI of Latin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9337" y="1313412"/>
            <a:ext cx="8915399" cy="1126283"/>
          </a:xfrm>
        </p:spPr>
        <p:txBody>
          <a:bodyPr/>
          <a:lstStyle/>
          <a:p>
            <a:r>
              <a:rPr lang="en-US" dirty="0" smtClean="0"/>
              <a:t>Human Environment Interaction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335" y="1313412"/>
            <a:ext cx="56197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26" y="87283"/>
            <a:ext cx="9601200" cy="486295"/>
          </a:xfrm>
        </p:spPr>
        <p:txBody>
          <a:bodyPr>
            <a:normAutofit fontScale="90000"/>
          </a:bodyPr>
          <a:lstStyle/>
          <a:p>
            <a:r>
              <a:rPr lang="en-US" dirty="0"/>
              <a:t>Positive Or Negative? You Decide!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48" y="848928"/>
            <a:ext cx="5058352" cy="2647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757" y="1346662"/>
            <a:ext cx="4663497" cy="311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135" y="3822219"/>
            <a:ext cx="4520738" cy="2542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545" y="1037566"/>
            <a:ext cx="1828959" cy="1865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501" y="4561020"/>
            <a:ext cx="1597290" cy="154242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03267" y="2033950"/>
            <a:ext cx="182895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094" y="128847"/>
            <a:ext cx="9601200" cy="486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Terrace Farming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46662"/>
            <a:ext cx="5253644" cy="45207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Used in areas with high </a:t>
            </a:r>
            <a:r>
              <a:rPr lang="en-US" sz="2400" u="sng" dirty="0" smtClean="0"/>
              <a:t>mountain sides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Creates </a:t>
            </a:r>
            <a:r>
              <a:rPr lang="en-US" sz="2400" u="sng" dirty="0" smtClean="0"/>
              <a:t>more surface </a:t>
            </a:r>
            <a:r>
              <a:rPr lang="en-US" sz="2400" dirty="0" smtClean="0"/>
              <a:t>area for farming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Prevents </a:t>
            </a:r>
            <a:r>
              <a:rPr lang="en-US" sz="2400" u="sng" dirty="0" smtClean="0"/>
              <a:t>water</a:t>
            </a:r>
            <a:r>
              <a:rPr lang="en-US" sz="2400" dirty="0" smtClean="0"/>
              <a:t> and </a:t>
            </a:r>
            <a:r>
              <a:rPr lang="en-US" sz="2400" u="sng" dirty="0" smtClean="0"/>
              <a:t>soil</a:t>
            </a:r>
            <a:r>
              <a:rPr lang="en-US" sz="2400" dirty="0" smtClean="0"/>
              <a:t> runoff.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Enables </a:t>
            </a:r>
            <a:r>
              <a:rPr lang="en-US" sz="2400" u="sng" dirty="0" smtClean="0"/>
              <a:t>millions</a:t>
            </a:r>
            <a:r>
              <a:rPr lang="en-US" sz="2400" dirty="0" smtClean="0"/>
              <a:t> of people throughout the </a:t>
            </a:r>
            <a:r>
              <a:rPr lang="en-US" sz="2400" u="sng" dirty="0" smtClean="0"/>
              <a:t>Andes</a:t>
            </a:r>
            <a:r>
              <a:rPr lang="en-US" sz="2400" dirty="0" smtClean="0"/>
              <a:t> to farm and survive with various </a:t>
            </a:r>
            <a:r>
              <a:rPr lang="en-US" sz="2400" u="sng" dirty="0" smtClean="0"/>
              <a:t>crop</a:t>
            </a:r>
            <a:r>
              <a:rPr lang="en-US" sz="2400" dirty="0" smtClean="0"/>
              <a:t> </a:t>
            </a:r>
            <a:r>
              <a:rPr lang="en-US" sz="2400" u="sng" dirty="0" smtClean="0"/>
              <a:t>productions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1026" name="Picture 2" descr="Image result for Map of Peru wor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42072" r="56912" b="9400"/>
          <a:stretch/>
        </p:blipFill>
        <p:spPr bwMode="auto">
          <a:xfrm>
            <a:off x="9298992" y="220319"/>
            <a:ext cx="2562063" cy="32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4362" y="371994"/>
            <a:ext cx="1853738" cy="258532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in the areas known for Terrace farming in in </a:t>
            </a:r>
            <a:r>
              <a:rPr lang="en-US" b="1" dirty="0" smtClean="0">
                <a:solidFill>
                  <a:srgbClr val="7030A0"/>
                </a:solidFill>
              </a:rPr>
              <a:t>Purple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Outline the box for Terrace Farming in </a:t>
            </a:r>
            <a:r>
              <a:rPr lang="en-US" b="1" dirty="0" smtClean="0">
                <a:solidFill>
                  <a:srgbClr val="7030A0"/>
                </a:solidFill>
              </a:rPr>
              <a:t>Purple.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39" y="3102985"/>
            <a:ext cx="3897255" cy="27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20" y="117033"/>
            <a:ext cx="8911687" cy="647737"/>
          </a:xfrm>
        </p:spPr>
        <p:txBody>
          <a:bodyPr/>
          <a:lstStyle/>
          <a:p>
            <a:r>
              <a:rPr lang="en-US" dirty="0"/>
              <a:t>Positive Or Negative? You Decide!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95" y="1124437"/>
            <a:ext cx="4785969" cy="3166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54" y="944161"/>
            <a:ext cx="5361507" cy="412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87" y="4035832"/>
            <a:ext cx="3686292" cy="2764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480" y="4992462"/>
            <a:ext cx="1828959" cy="1865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141" y="5163536"/>
            <a:ext cx="1597290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8724"/>
            <a:ext cx="1645920" cy="486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 Nino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55716"/>
            <a:ext cx="4688378" cy="481168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Warm Water </a:t>
            </a:r>
            <a:r>
              <a:rPr lang="en-US" sz="2400" dirty="0" smtClean="0"/>
              <a:t>currents from the </a:t>
            </a:r>
            <a:r>
              <a:rPr lang="en-US" sz="2400" u="sng" dirty="0"/>
              <a:t>P</a:t>
            </a:r>
            <a:r>
              <a:rPr lang="en-US" sz="2400" u="sng" dirty="0" smtClean="0"/>
              <a:t>acific</a:t>
            </a:r>
            <a:r>
              <a:rPr lang="en-US" sz="2400" dirty="0" smtClean="0"/>
              <a:t> </a:t>
            </a:r>
            <a:r>
              <a:rPr lang="en-US" sz="2400" u="sng" dirty="0" smtClean="0"/>
              <a:t>increase</a:t>
            </a:r>
            <a:r>
              <a:rPr lang="en-US" sz="2400" dirty="0" smtClean="0"/>
              <a:t> sea temperatures.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Fish</a:t>
            </a:r>
            <a:r>
              <a:rPr lang="en-US" sz="2400" dirty="0" smtClean="0"/>
              <a:t> and </a:t>
            </a:r>
            <a:r>
              <a:rPr lang="en-US" sz="2400" u="sng" dirty="0" smtClean="0"/>
              <a:t>wildlife</a:t>
            </a:r>
            <a:r>
              <a:rPr lang="en-US" sz="2400" dirty="0" smtClean="0"/>
              <a:t> are </a:t>
            </a:r>
            <a:r>
              <a:rPr lang="en-US" sz="2400" u="sng" dirty="0" smtClean="0"/>
              <a:t>killed</a:t>
            </a:r>
            <a:r>
              <a:rPr lang="en-US" sz="2400" dirty="0" smtClean="0"/>
              <a:t> due to the </a:t>
            </a:r>
            <a:r>
              <a:rPr lang="en-US" sz="2400" u="sng" dirty="0" smtClean="0"/>
              <a:t>increase in temperature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Economies</a:t>
            </a:r>
            <a:r>
              <a:rPr lang="en-US" sz="2400" dirty="0" smtClean="0"/>
              <a:t> of the regions are hurt.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Areas on land also see a </a:t>
            </a:r>
            <a:r>
              <a:rPr lang="en-US" sz="2400" u="sng" dirty="0" smtClean="0"/>
              <a:t>decrease in rainfall</a:t>
            </a:r>
            <a:r>
              <a:rPr lang="en-US" sz="2400" dirty="0" smtClean="0"/>
              <a:t>, causing </a:t>
            </a:r>
            <a:r>
              <a:rPr lang="en-US" sz="2400" u="sng" dirty="0" smtClean="0"/>
              <a:t>droughts</a:t>
            </a:r>
            <a:r>
              <a:rPr lang="en-US" sz="2400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07" y="833697"/>
            <a:ext cx="4118058" cy="3239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2771" y="4172989"/>
            <a:ext cx="4206240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in the El Nino effect in </a:t>
            </a:r>
            <a:r>
              <a:rPr lang="en-US" b="1" dirty="0" smtClean="0">
                <a:solidFill>
                  <a:schemeClr val="accent3"/>
                </a:solidFill>
              </a:rPr>
              <a:t>Brown</a:t>
            </a:r>
            <a:r>
              <a:rPr lang="en-US" dirty="0" smtClean="0"/>
              <a:t>. Outline the El Nino box in </a:t>
            </a:r>
            <a:r>
              <a:rPr lang="en-US" b="1" dirty="0" smtClean="0">
                <a:solidFill>
                  <a:schemeClr val="accent3"/>
                </a:solidFill>
              </a:rPr>
              <a:t>Brown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20" y="117033"/>
            <a:ext cx="8911687" cy="647737"/>
          </a:xfrm>
        </p:spPr>
        <p:txBody>
          <a:bodyPr/>
          <a:lstStyle/>
          <a:p>
            <a:r>
              <a:rPr lang="en-US" dirty="0"/>
              <a:t>Positive Or Negative? You Decide!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17" y="921326"/>
            <a:ext cx="4091423" cy="242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416" t="-1262" r="-421" b="1262"/>
          <a:stretch/>
        </p:blipFill>
        <p:spPr>
          <a:xfrm>
            <a:off x="7903384" y="1514249"/>
            <a:ext cx="3605392" cy="3080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34" y="3548127"/>
            <a:ext cx="4154778" cy="2760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267" y="1176294"/>
            <a:ext cx="1597290" cy="1542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862" y="2283460"/>
            <a:ext cx="1597290" cy="1542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878" y="4195774"/>
            <a:ext cx="1597290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706" y="16104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 is Human Environment Interaction?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92331" y="1521229"/>
            <a:ext cx="3536373" cy="4871258"/>
          </a:xfrm>
        </p:spPr>
        <p:txBody>
          <a:bodyPr>
            <a:normAutofit/>
          </a:bodyPr>
          <a:lstStyle/>
          <a:p>
            <a:r>
              <a:rPr lang="en-US" sz="2800" dirty="0"/>
              <a:t>HEI is how people change the environment in both positive and negative ways to make life easier/better (for people).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578" t="8079" r="12882" b="3962"/>
          <a:stretch/>
        </p:blipFill>
        <p:spPr>
          <a:xfrm>
            <a:off x="5494712" y="980303"/>
            <a:ext cx="6359237" cy="55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33" y="195350"/>
            <a:ext cx="9601200" cy="7356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Panama Canal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13905"/>
            <a:ext cx="5478087" cy="475349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Connects the </a:t>
            </a:r>
            <a:r>
              <a:rPr lang="en-US" sz="2400" u="sng" dirty="0" smtClean="0"/>
              <a:t>Atlantic</a:t>
            </a:r>
            <a:r>
              <a:rPr lang="en-US" sz="2400" dirty="0" smtClean="0"/>
              <a:t> and </a:t>
            </a:r>
            <a:r>
              <a:rPr lang="en-US" sz="2400" u="sng" dirty="0" smtClean="0"/>
              <a:t>Pacific</a:t>
            </a:r>
            <a:r>
              <a:rPr lang="en-US" sz="2400" dirty="0" smtClean="0"/>
              <a:t> Oceans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Cuts through the country of </a:t>
            </a:r>
            <a:r>
              <a:rPr lang="en-US" sz="2400" u="sng" dirty="0" smtClean="0"/>
              <a:t>Panama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Creates a </a:t>
            </a:r>
            <a:r>
              <a:rPr lang="en-US" sz="2400" u="sng" dirty="0" smtClean="0"/>
              <a:t>shorter</a:t>
            </a:r>
            <a:r>
              <a:rPr lang="en-US" sz="2400" dirty="0" smtClean="0"/>
              <a:t> and </a:t>
            </a:r>
            <a:r>
              <a:rPr lang="en-US" sz="2400" u="sng" dirty="0" smtClean="0"/>
              <a:t>safer</a:t>
            </a:r>
            <a:r>
              <a:rPr lang="en-US" sz="2400" dirty="0" smtClean="0"/>
              <a:t> shipping routes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Boosted Panama’s </a:t>
            </a:r>
            <a:r>
              <a:rPr lang="en-US" sz="2400" u="sng" dirty="0" smtClean="0"/>
              <a:t>economy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Destroyed</a:t>
            </a:r>
            <a:r>
              <a:rPr lang="en-US" sz="2400" dirty="0" smtClean="0"/>
              <a:t> much of the natural landscapes and </a:t>
            </a:r>
            <a:r>
              <a:rPr lang="en-US" sz="2400" u="sng" dirty="0" smtClean="0"/>
              <a:t>changed</a:t>
            </a:r>
            <a:r>
              <a:rPr lang="en-US" sz="2400" dirty="0" smtClean="0"/>
              <a:t> many natural waterways.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32" y="931025"/>
            <a:ext cx="4600575" cy="46005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50181" y="5566391"/>
            <a:ext cx="533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 the Panama Canal on your Map in </a:t>
            </a:r>
            <a:r>
              <a:rPr lang="en-US" b="1" dirty="0" smtClean="0">
                <a:solidFill>
                  <a:srgbClr val="FF0000"/>
                </a:solidFill>
              </a:rPr>
              <a:t>RED. </a:t>
            </a:r>
            <a:r>
              <a:rPr lang="en-US" dirty="0" smtClean="0"/>
              <a:t>Trace the panama Canal box in </a:t>
            </a:r>
            <a:r>
              <a:rPr lang="en-US" b="1" dirty="0" smtClean="0">
                <a:solidFill>
                  <a:srgbClr val="FF0000"/>
                </a:solidFill>
              </a:rPr>
              <a:t>RED.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542" y="125347"/>
            <a:ext cx="10074823" cy="789054"/>
          </a:xfrm>
        </p:spPr>
        <p:txBody>
          <a:bodyPr/>
          <a:lstStyle/>
          <a:p>
            <a:r>
              <a:rPr lang="en-US" dirty="0" smtClean="0"/>
              <a:t>Positive Or Negative? You Decide!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18" y="788165"/>
            <a:ext cx="3333750" cy="32194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309" y="4156365"/>
            <a:ext cx="3766618" cy="25373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247" y="4156365"/>
            <a:ext cx="4376130" cy="2119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584" y="788165"/>
            <a:ext cx="5091238" cy="32735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Multiply 12"/>
          <p:cNvSpPr/>
          <p:nvPr/>
        </p:nvSpPr>
        <p:spPr>
          <a:xfrm>
            <a:off x="3025919" y="4247805"/>
            <a:ext cx="2344189" cy="2186249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6" b="89130" l="33880" r="66667"/>
                    </a14:imgEffect>
                  </a14:imgLayer>
                </a14:imgProps>
              </a:ext>
            </a:extLst>
          </a:blip>
          <a:srcRect l="30769" r="32271"/>
          <a:stretch/>
        </p:blipFill>
        <p:spPr>
          <a:xfrm>
            <a:off x="3108959" y="1310545"/>
            <a:ext cx="1828801" cy="18656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607" y="1382325"/>
            <a:ext cx="1828959" cy="1865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553" y="4156365"/>
            <a:ext cx="182895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8705" y="170410"/>
            <a:ext cx="6858000" cy="486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Amazon Rainforest Deforestation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622" y="241069"/>
            <a:ext cx="3873731" cy="6316027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Amazon is home to over </a:t>
            </a:r>
            <a:r>
              <a:rPr lang="en-US" sz="2400" u="sng" dirty="0" smtClean="0"/>
              <a:t>2 Million </a:t>
            </a:r>
            <a:r>
              <a:rPr lang="en-US" sz="2400" dirty="0" smtClean="0"/>
              <a:t>Square miles of forests.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Roughly 2</a:t>
            </a:r>
            <a:r>
              <a:rPr lang="en-US" sz="2400" u="sng" dirty="0" smtClean="0"/>
              <a:t>0,000 Miles </a:t>
            </a:r>
            <a:r>
              <a:rPr lang="en-US" sz="2400" dirty="0" smtClean="0"/>
              <a:t>of forests are lost </a:t>
            </a:r>
            <a:r>
              <a:rPr lang="en-US" sz="2400" u="sng" dirty="0" smtClean="0"/>
              <a:t>each year</a:t>
            </a:r>
            <a:r>
              <a:rPr lang="en-US" sz="2400" dirty="0" smtClean="0"/>
              <a:t> (20% total has been lost)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Loss of </a:t>
            </a:r>
            <a:r>
              <a:rPr lang="en-US" sz="2400" u="sng" dirty="0" smtClean="0"/>
              <a:t>habitat</a:t>
            </a:r>
            <a:r>
              <a:rPr lang="en-US" sz="2400" dirty="0" smtClean="0"/>
              <a:t> for </a:t>
            </a:r>
            <a:r>
              <a:rPr lang="en-US" sz="2400" u="sng" dirty="0" smtClean="0"/>
              <a:t>animals and plant </a:t>
            </a:r>
            <a:r>
              <a:rPr lang="en-US" sz="2400" dirty="0" smtClean="0"/>
              <a:t>specie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Soil</a:t>
            </a:r>
            <a:r>
              <a:rPr lang="en-US" sz="2400" dirty="0" smtClean="0"/>
              <a:t> is </a:t>
            </a:r>
            <a:r>
              <a:rPr lang="en-US" sz="2400" u="sng" dirty="0" smtClean="0"/>
              <a:t>lacks nutrients </a:t>
            </a:r>
            <a:r>
              <a:rPr lang="en-US" sz="2400" dirty="0" smtClean="0"/>
              <a:t>and isn’t suitable for long term farming, causing more deforestation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Timber exports </a:t>
            </a:r>
            <a:r>
              <a:rPr lang="en-US" sz="2400" dirty="0" smtClean="0"/>
              <a:t>help the GDP of South America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844" y="814646"/>
            <a:ext cx="3586664" cy="2241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592" y="1880321"/>
            <a:ext cx="3571875" cy="4676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10843" y="3291840"/>
            <a:ext cx="2435629" cy="147732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the Amazon Rainforest on your map in </a:t>
            </a:r>
            <a:r>
              <a:rPr lang="en-US" b="1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. Trace the rainforest box in </a:t>
            </a:r>
            <a:r>
              <a:rPr lang="en-US" b="1" dirty="0" smtClean="0">
                <a:solidFill>
                  <a:srgbClr val="00B050"/>
                </a:solidFill>
              </a:rPr>
              <a:t>Green. 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254" y="167245"/>
            <a:ext cx="4869353" cy="48629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Positive </a:t>
            </a:r>
            <a:r>
              <a:rPr lang="en-US" sz="2400" dirty="0"/>
              <a:t>Or Negative? You Decide!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46662"/>
            <a:ext cx="9601200" cy="45207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29" y="167245"/>
            <a:ext cx="5163760" cy="33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18" y="928947"/>
            <a:ext cx="3996344" cy="2664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254" y="4010891"/>
            <a:ext cx="3886546" cy="257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686" y="3730297"/>
            <a:ext cx="4344186" cy="2728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277" y="712703"/>
            <a:ext cx="1828959" cy="1865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345" y="1475933"/>
            <a:ext cx="1597290" cy="1542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466" y="4349356"/>
            <a:ext cx="1597290" cy="1542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507" y="4527700"/>
            <a:ext cx="1597290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567" y="187036"/>
            <a:ext cx="4887884" cy="486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Slash and Burn Farming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90451"/>
            <a:ext cx="4663440" cy="591034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u="sng" dirty="0" smtClean="0"/>
              <a:t>Farming</a:t>
            </a:r>
            <a:r>
              <a:rPr lang="en-US" sz="2800" dirty="0" smtClean="0"/>
              <a:t> technique used to </a:t>
            </a:r>
            <a:r>
              <a:rPr lang="en-US" sz="2800" u="sng" dirty="0" smtClean="0"/>
              <a:t>quickly clear land by burning 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Removes </a:t>
            </a:r>
            <a:r>
              <a:rPr lang="en-US" sz="2800" u="sng" dirty="0" smtClean="0"/>
              <a:t>all plant </a:t>
            </a:r>
            <a:r>
              <a:rPr lang="en-US" sz="2800" dirty="0" smtClean="0"/>
              <a:t>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Often causes out of </a:t>
            </a:r>
            <a:r>
              <a:rPr lang="en-US" sz="2800" u="sng" dirty="0" smtClean="0"/>
              <a:t>control fires </a:t>
            </a:r>
            <a:r>
              <a:rPr lang="en-US" sz="2800" dirty="0" smtClean="0"/>
              <a:t>(over </a:t>
            </a:r>
            <a:r>
              <a:rPr lang="en-US" sz="2800" u="sng" dirty="0" smtClean="0"/>
              <a:t>73,000 in 2019 </a:t>
            </a:r>
            <a:r>
              <a:rPr lang="en-US" sz="2800" dirty="0" smtClean="0"/>
              <a:t>alone)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Leaves behind </a:t>
            </a:r>
            <a:r>
              <a:rPr lang="en-US" sz="2800" u="sng" dirty="0" smtClean="0"/>
              <a:t>nutrient poor soil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Creates a </a:t>
            </a:r>
            <a:r>
              <a:rPr lang="en-US" sz="2800" u="sng" dirty="0" smtClean="0"/>
              <a:t>lively hood </a:t>
            </a:r>
            <a:r>
              <a:rPr lang="en-US" sz="2800" dirty="0" smtClean="0"/>
              <a:t>for </a:t>
            </a:r>
            <a:r>
              <a:rPr lang="en-US" sz="2800" u="sng" dirty="0" smtClean="0"/>
              <a:t>subsistence farming </a:t>
            </a:r>
            <a:r>
              <a:rPr lang="en-US" sz="2800" dirty="0" smtClean="0"/>
              <a:t>for thousands of South Americans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3706"/>
          <a:stretch/>
        </p:blipFill>
        <p:spPr>
          <a:xfrm>
            <a:off x="8769928" y="1641675"/>
            <a:ext cx="3150523" cy="38280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8192"/>
          <a:stretch/>
        </p:blipFill>
        <p:spPr>
          <a:xfrm>
            <a:off x="6035040" y="780984"/>
            <a:ext cx="2528203" cy="30678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34298" y="4181302"/>
            <a:ext cx="2228945" cy="175432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Color the areas affected by Slash and Burn in </a:t>
            </a:r>
            <a:r>
              <a:rPr lang="en-US" b="1" dirty="0" smtClean="0">
                <a:solidFill>
                  <a:srgbClr val="FF9900"/>
                </a:solidFill>
              </a:rPr>
              <a:t>Orange</a:t>
            </a:r>
            <a:r>
              <a:rPr lang="en-US" dirty="0" smtClean="0"/>
              <a:t>. Outline the Slash and Burn box in </a:t>
            </a:r>
            <a:r>
              <a:rPr lang="en-US" b="1" dirty="0" smtClean="0">
                <a:solidFill>
                  <a:srgbClr val="FF9900"/>
                </a:solidFill>
              </a:rPr>
              <a:t>Orange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616" y="241724"/>
            <a:ext cx="10083338" cy="722552"/>
          </a:xfrm>
        </p:spPr>
        <p:txBody>
          <a:bodyPr>
            <a:normAutofit/>
          </a:bodyPr>
          <a:lstStyle/>
          <a:p>
            <a:r>
              <a:rPr lang="en-US" dirty="0"/>
              <a:t>Positive Or Negative? You Decide!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899"/>
          <a:stretch/>
        </p:blipFill>
        <p:spPr>
          <a:xfrm>
            <a:off x="7679908" y="964276"/>
            <a:ext cx="3908033" cy="261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1580"/>
          <a:stretch/>
        </p:blipFill>
        <p:spPr>
          <a:xfrm>
            <a:off x="2454159" y="1120909"/>
            <a:ext cx="4399368" cy="2584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961" r="17637"/>
          <a:stretch/>
        </p:blipFill>
        <p:spPr>
          <a:xfrm>
            <a:off x="6853527" y="3891727"/>
            <a:ext cx="3333404" cy="2871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134" y="3832061"/>
            <a:ext cx="4399368" cy="2931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279" y="1120909"/>
            <a:ext cx="1828959" cy="1865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799" y="4083962"/>
            <a:ext cx="1828959" cy="1865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519" y="1484862"/>
            <a:ext cx="1597290" cy="1542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697" y="4407078"/>
            <a:ext cx="1597290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2029" y="207818"/>
            <a:ext cx="3857105" cy="581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Atacama 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39" y="615164"/>
            <a:ext cx="4605251" cy="56443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u="sng" dirty="0" smtClean="0"/>
              <a:t>Dry, cold terrain </a:t>
            </a:r>
            <a:r>
              <a:rPr lang="en-US" sz="2000" dirty="0" smtClean="0"/>
              <a:t>due to the </a:t>
            </a:r>
            <a:r>
              <a:rPr lang="en-US" sz="2000" u="sng" dirty="0" smtClean="0"/>
              <a:t>Mountain Barriers </a:t>
            </a:r>
            <a:r>
              <a:rPr lang="en-US" sz="2000" dirty="0" smtClean="0"/>
              <a:t>from the Andes.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One of the </a:t>
            </a:r>
            <a:r>
              <a:rPr lang="en-US" sz="2000" u="sng" dirty="0" smtClean="0"/>
              <a:t>driest places on earth </a:t>
            </a:r>
            <a:r>
              <a:rPr lang="en-US" sz="2000" dirty="0" smtClean="0"/>
              <a:t>(dryer than the polar deserts)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Over </a:t>
            </a:r>
            <a:r>
              <a:rPr lang="en-US" sz="2000" u="sng" dirty="0" smtClean="0"/>
              <a:t>1 Million people </a:t>
            </a:r>
            <a:r>
              <a:rPr lang="en-US" sz="2000" dirty="0" smtClean="0"/>
              <a:t>call the Atacama home and use it for </a:t>
            </a:r>
            <a:r>
              <a:rPr lang="en-US" sz="2000" u="sng" dirty="0" smtClean="0"/>
              <a:t>dry crop farming </a:t>
            </a:r>
            <a:r>
              <a:rPr lang="en-US" sz="2000" dirty="0" smtClean="0"/>
              <a:t>(</a:t>
            </a:r>
            <a:r>
              <a:rPr lang="en-US" sz="2000" u="sng" dirty="0" smtClean="0"/>
              <a:t>olives</a:t>
            </a:r>
            <a:r>
              <a:rPr lang="en-US" sz="2000" dirty="0" smtClean="0"/>
              <a:t>, tomatoes, cucumbers)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 smtClean="0"/>
              <a:t>Alpaca farming </a:t>
            </a:r>
            <a:r>
              <a:rPr lang="en-US" sz="2000" dirty="0" smtClean="0"/>
              <a:t>is also very common, since this is their normal terrain.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Mining </a:t>
            </a:r>
            <a:r>
              <a:rPr lang="en-US" sz="2000" u="sng" dirty="0" smtClean="0"/>
              <a:t>Coper</a:t>
            </a:r>
            <a:r>
              <a:rPr lang="en-US" sz="2000" dirty="0" smtClean="0"/>
              <a:t> is also very common in the Atacama Desert.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149" y="1113211"/>
            <a:ext cx="3265985" cy="3217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51" y="4654432"/>
            <a:ext cx="4815223" cy="1605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50182" y="1113211"/>
            <a:ext cx="1787236" cy="175432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in the Atacama in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Yellow. </a:t>
            </a:r>
            <a:r>
              <a:rPr lang="en-US" dirty="0" smtClean="0"/>
              <a:t>Outline the Atacama box in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452</TotalTime>
  <Words>486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Wisp</vt:lpstr>
      <vt:lpstr>HEI of Latin America</vt:lpstr>
      <vt:lpstr>What is Human Environment Interaction?</vt:lpstr>
      <vt:lpstr>Panama Canal</vt:lpstr>
      <vt:lpstr>Positive Or Negative? You Decide!</vt:lpstr>
      <vt:lpstr>Amazon Rainforest Deforestation  </vt:lpstr>
      <vt:lpstr>Positive Or Negative? You Decide! </vt:lpstr>
      <vt:lpstr>Slash and Burn Farming</vt:lpstr>
      <vt:lpstr>Positive Or Negative? You Decide!</vt:lpstr>
      <vt:lpstr>Atacama Desert</vt:lpstr>
      <vt:lpstr>Positive Or Negative? You Decide!</vt:lpstr>
      <vt:lpstr>Terrace Farming</vt:lpstr>
      <vt:lpstr>Positive Or Negative? You Decide!</vt:lpstr>
      <vt:lpstr>El Nino</vt:lpstr>
      <vt:lpstr>Positive Or Negative? You Decide!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 of Latin america</dc:title>
  <dc:creator>Lopez, Jordan H (MCHS)</dc:creator>
  <cp:lastModifiedBy>Lopez, Jordan H (MCHS)</cp:lastModifiedBy>
  <cp:revision>24</cp:revision>
  <dcterms:created xsi:type="dcterms:W3CDTF">2019-11-04T14:11:31Z</dcterms:created>
  <dcterms:modified xsi:type="dcterms:W3CDTF">2019-11-04T21:43:31Z</dcterms:modified>
</cp:coreProperties>
</file>