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embeddedFontLst>
    <p:embeddedFont>
      <p:font typeface="Nunito" panose="020B0604020202020204" charset="0"/>
      <p:regular r:id="rId11"/>
      <p:bold r:id="rId12"/>
      <p:italic r:id="rId13"/>
      <p:boldItalic r:id="rId14"/>
    </p:embeddedFont>
    <p:embeddedFont>
      <p:font typeface="Maven Pro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5CB74C-781C-49E5-872A-C5F174CAAFB5}">
  <a:tblStyle styleId="{975CB74C-781C-49E5-872A-C5F174CAA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6acdffd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6acdffd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556db2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556db2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556db212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556db212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556db21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556db21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556db21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556db21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556db212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556db212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057748"/>
            <a:ext cx="4255500" cy="16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Trade Agreements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25717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NAFTA, CAFTA, &amp; Mercosur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10700" y="386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Up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103300" y="6903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Based on the graph what can you conclude about the impact of NAFTA? Make sure you reference both bar graphs.</a:t>
            </a:r>
            <a:endParaRPr sz="2000" dirty="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25" y="1541125"/>
            <a:ext cx="5567000" cy="31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285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311700" y="712925"/>
            <a:ext cx="52101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Tariffs - </a:t>
            </a:r>
            <a:r>
              <a:rPr lang="en" sz="2400" u="sng" dirty="0"/>
              <a:t>taxes on imported goods</a:t>
            </a:r>
            <a:endParaRPr sz="2400" u="sng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Free Trade Zone - </a:t>
            </a:r>
            <a:r>
              <a:rPr lang="en" sz="2400" u="sng" dirty="0"/>
              <a:t>a zone without </a:t>
            </a:r>
            <a:r>
              <a:rPr lang="en" sz="2400" u="sng" dirty="0" smtClean="0"/>
              <a:t>tariff/Tax </a:t>
            </a:r>
            <a:r>
              <a:rPr lang="en" sz="2400" u="sng" dirty="0"/>
              <a:t>or any other trade restrictions</a:t>
            </a:r>
            <a:endParaRPr sz="2400" u="sng" dirty="0"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575" y="191025"/>
            <a:ext cx="3180524" cy="20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50" y="2661625"/>
            <a:ext cx="1437649" cy="19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/>
          <p:nvPr/>
        </p:nvSpPr>
        <p:spPr>
          <a:xfrm>
            <a:off x="797812" y="4626900"/>
            <a:ext cx="810527" cy="146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NAFTA</a:t>
            </a:r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4175" y="2661625"/>
            <a:ext cx="2552123" cy="19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/>
          <p:nvPr/>
        </p:nvSpPr>
        <p:spPr>
          <a:xfrm>
            <a:off x="3190274" y="4624438"/>
            <a:ext cx="1259948" cy="1516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DR-CAFTA</a:t>
            </a:r>
          </a:p>
        </p:txBody>
      </p:sp>
      <p:sp>
        <p:nvSpPr>
          <p:cNvPr id="297" name="Google Shape;297;p15"/>
          <p:cNvSpPr/>
          <p:nvPr/>
        </p:nvSpPr>
        <p:spPr>
          <a:xfrm>
            <a:off x="6445124" y="4625663"/>
            <a:ext cx="1039287" cy="1491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Mercosur</a:t>
            </a:r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8574" y="2661625"/>
            <a:ext cx="2836463" cy="19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709250" y="266750"/>
            <a:ext cx="70305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Trade Agreement Goals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body" idx="1"/>
          </p:nvPr>
        </p:nvSpPr>
        <p:spPr>
          <a:xfrm>
            <a:off x="281035" y="989601"/>
            <a:ext cx="3293165" cy="3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8950" lvl="0" indent="-342900" algn="l" rtl="0">
              <a:spcBef>
                <a:spcPts val="0"/>
              </a:spcBef>
              <a:spcAft>
                <a:spcPts val="0"/>
              </a:spcAft>
              <a:buSzPts val="1300"/>
              <a:buFont typeface="+mj-lt"/>
              <a:buAutoNum type="arabicPeriod"/>
            </a:pPr>
            <a:r>
              <a:rPr lang="en" sz="1800" u="sng" dirty="0"/>
              <a:t>Unrestricted</a:t>
            </a:r>
            <a:r>
              <a:rPr lang="en" sz="1800" dirty="0"/>
              <a:t> Trade (no tariffs)</a:t>
            </a:r>
            <a:endParaRPr sz="1800" dirty="0"/>
          </a:p>
          <a:p>
            <a:pPr marL="488950" lvl="0" indent="-342900" algn="l" rtl="0">
              <a:spcBef>
                <a:spcPts val="0"/>
              </a:spcBef>
              <a:spcAft>
                <a:spcPts val="0"/>
              </a:spcAft>
              <a:buSzPts val="1300"/>
              <a:buFont typeface="+mj-lt"/>
              <a:buAutoNum type="arabicPeriod"/>
            </a:pPr>
            <a:r>
              <a:rPr lang="en" sz="1800" u="sng" dirty="0"/>
              <a:t>Boost</a:t>
            </a:r>
            <a:r>
              <a:rPr lang="en" sz="1800" dirty="0"/>
              <a:t> economies of member countries</a:t>
            </a:r>
            <a:endParaRPr sz="1800" dirty="0"/>
          </a:p>
          <a:p>
            <a:pPr marL="488950" lvl="0" indent="-342900" algn="l" rtl="0">
              <a:spcBef>
                <a:spcPts val="0"/>
              </a:spcBef>
              <a:spcAft>
                <a:spcPts val="0"/>
              </a:spcAft>
              <a:buSzPts val="1300"/>
              <a:buFont typeface="+mj-lt"/>
              <a:buAutoNum type="arabicPeriod"/>
            </a:pPr>
            <a:r>
              <a:rPr lang="en" sz="1800" dirty="0"/>
              <a:t>Help member countries become more </a:t>
            </a:r>
            <a:r>
              <a:rPr lang="en" sz="1800" u="sng" dirty="0"/>
              <a:t>powerful</a:t>
            </a:r>
            <a:r>
              <a:rPr lang="en" sz="1800" dirty="0"/>
              <a:t> on the </a:t>
            </a:r>
            <a:r>
              <a:rPr lang="en" sz="1800" u="sng" dirty="0"/>
              <a:t>global market</a:t>
            </a:r>
            <a:endParaRPr sz="1800" u="sng" dirty="0"/>
          </a:p>
          <a:p>
            <a:pPr marL="488950" lvl="0" indent="-342900" algn="l" rtl="0">
              <a:spcBef>
                <a:spcPts val="0"/>
              </a:spcBef>
              <a:spcAft>
                <a:spcPts val="0"/>
              </a:spcAft>
              <a:buSzPts val="1300"/>
              <a:buFont typeface="+mj-lt"/>
              <a:buAutoNum type="arabicPeriod"/>
            </a:pPr>
            <a:r>
              <a:rPr lang="en" sz="1800" u="sng" dirty="0"/>
              <a:t>Encourage competition </a:t>
            </a:r>
            <a:r>
              <a:rPr lang="en" sz="1800" dirty="0"/>
              <a:t>(Free-Market Economy)</a:t>
            </a:r>
            <a:endParaRPr sz="1800" dirty="0"/>
          </a:p>
          <a:p>
            <a:pPr marL="488950" lvl="0" indent="-342900" algn="l" rtl="0">
              <a:spcBef>
                <a:spcPts val="0"/>
              </a:spcBef>
              <a:spcAft>
                <a:spcPts val="0"/>
              </a:spcAft>
              <a:buSzPts val="1300"/>
              <a:buFont typeface="+mj-lt"/>
              <a:buAutoNum type="arabicPeriod"/>
            </a:pPr>
            <a:r>
              <a:rPr lang="en" sz="1800" u="sng" dirty="0"/>
              <a:t>Increase</a:t>
            </a:r>
            <a:r>
              <a:rPr lang="en" sz="1800" dirty="0"/>
              <a:t> political ties and stability</a:t>
            </a:r>
            <a:endParaRPr sz="1800" dirty="0"/>
          </a:p>
        </p:txBody>
      </p:sp>
      <p:pic>
        <p:nvPicPr>
          <p:cNvPr id="305" name="Google Shape;3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200" y="1313475"/>
            <a:ext cx="5431680" cy="330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title"/>
          </p:nvPr>
        </p:nvSpPr>
        <p:spPr>
          <a:xfrm>
            <a:off x="4701905" y="265275"/>
            <a:ext cx="13742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NAFTA</a:t>
            </a:r>
            <a:endParaRPr dirty="0"/>
          </a:p>
        </p:txBody>
      </p:sp>
      <p:sp>
        <p:nvSpPr>
          <p:cNvPr id="311" name="Google Shape;311;p17"/>
          <p:cNvSpPr txBox="1">
            <a:spLocks noGrp="1"/>
          </p:cNvSpPr>
          <p:nvPr>
            <p:ph type="body" idx="1"/>
          </p:nvPr>
        </p:nvSpPr>
        <p:spPr>
          <a:xfrm>
            <a:off x="311700" y="178904"/>
            <a:ext cx="4708500" cy="4664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</a:t>
            </a:r>
            <a:r>
              <a:rPr lang="en" dirty="0"/>
              <a:t>orth </a:t>
            </a:r>
            <a:r>
              <a:rPr lang="en" b="1" dirty="0"/>
              <a:t>A</a:t>
            </a:r>
            <a:r>
              <a:rPr lang="en" dirty="0"/>
              <a:t>merican </a:t>
            </a:r>
            <a:r>
              <a:rPr lang="en" b="1" dirty="0"/>
              <a:t>F</a:t>
            </a:r>
            <a:r>
              <a:rPr lang="en" dirty="0"/>
              <a:t>ree </a:t>
            </a:r>
            <a:r>
              <a:rPr lang="en" b="1" dirty="0"/>
              <a:t>T</a:t>
            </a:r>
            <a:r>
              <a:rPr lang="en" dirty="0"/>
              <a:t>rade </a:t>
            </a:r>
            <a:r>
              <a:rPr lang="en" b="1" dirty="0"/>
              <a:t>A</a:t>
            </a:r>
            <a:r>
              <a:rPr lang="en" dirty="0"/>
              <a:t>greement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>
                <a:solidFill>
                  <a:srgbClr val="FF0000"/>
                </a:solidFill>
              </a:rPr>
              <a:t>Began January 1, 1994</a:t>
            </a:r>
            <a:endParaRPr sz="1600" dirty="0">
              <a:solidFill>
                <a:srgbClr val="FF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/>
              <a:t>Goal was to </a:t>
            </a:r>
            <a:r>
              <a:rPr lang="en" sz="1600" dirty="0">
                <a:solidFill>
                  <a:srgbClr val="FF0000"/>
                </a:solidFill>
              </a:rPr>
              <a:t>eliminate barriers to trade and investment </a:t>
            </a:r>
            <a:r>
              <a:rPr lang="en" sz="1600" dirty="0">
                <a:solidFill>
                  <a:schemeClr val="bg2"/>
                </a:solidFill>
              </a:rPr>
              <a:t>between</a:t>
            </a:r>
            <a:r>
              <a:rPr lang="en" sz="1600" dirty="0">
                <a:solidFill>
                  <a:srgbClr val="FF0000"/>
                </a:solidFill>
              </a:rPr>
              <a:t> the U.S., Canada and Mexico.</a:t>
            </a:r>
            <a:endParaRPr sz="1600" dirty="0">
              <a:solidFill>
                <a:srgbClr val="FF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 smtClean="0"/>
              <a:t>$</a:t>
            </a:r>
            <a:r>
              <a:rPr lang="en" sz="1600" dirty="0"/>
              <a:t>1 trillion of trade each year.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/>
              <a:t>F</a:t>
            </a:r>
            <a:r>
              <a:rPr lang="en" sz="1600" dirty="0" smtClean="0"/>
              <a:t>irst </a:t>
            </a:r>
            <a:r>
              <a:rPr lang="en" sz="1600" dirty="0"/>
              <a:t>comprehensive trade agreement of its type, it has brought </a:t>
            </a:r>
            <a:r>
              <a:rPr lang="en" sz="1600" dirty="0">
                <a:solidFill>
                  <a:srgbClr val="FF0000"/>
                </a:solidFill>
              </a:rPr>
              <a:t>economic growth and rising standards of living </a:t>
            </a:r>
            <a:r>
              <a:rPr lang="en" sz="1600" dirty="0">
                <a:solidFill>
                  <a:schemeClr val="bg2"/>
                </a:solidFill>
              </a:rPr>
              <a:t>for people in all three countries.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/>
              <a:t>Member Countries:</a:t>
            </a:r>
            <a:endParaRPr sz="1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400" dirty="0" smtClean="0"/>
              <a:t>Mexico, Canada, USA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smtClean="0"/>
              <a:t>This </a:t>
            </a:r>
            <a:r>
              <a:rPr lang="en" sz="1600" dirty="0"/>
              <a:t>has overall impacted the business culture in the US because some American companies have </a:t>
            </a:r>
            <a:r>
              <a:rPr lang="en" sz="1600" u="sng" dirty="0">
                <a:solidFill>
                  <a:srgbClr val="FF0000"/>
                </a:solidFill>
              </a:rPr>
              <a:t>outsourced</a:t>
            </a:r>
            <a:r>
              <a:rPr lang="en" sz="1600" dirty="0">
                <a:solidFill>
                  <a:srgbClr val="FF0000"/>
                </a:solidFill>
              </a:rPr>
              <a:t> labor to </a:t>
            </a:r>
            <a:r>
              <a:rPr lang="en" sz="1600" dirty="0" smtClean="0">
                <a:solidFill>
                  <a:srgbClr val="FF0000"/>
                </a:solidFill>
              </a:rPr>
              <a:t>Mexican Maquiladores. </a:t>
            </a:r>
            <a:endParaRPr sz="1600" dirty="0">
              <a:solidFill>
                <a:srgbClr val="FF0000"/>
              </a:solidFill>
            </a:endParaRPr>
          </a:p>
        </p:txBody>
      </p:sp>
      <p:pic>
        <p:nvPicPr>
          <p:cNvPr id="312" name="Google Shape;3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165" y="265275"/>
            <a:ext cx="2370662" cy="277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title"/>
          </p:nvPr>
        </p:nvSpPr>
        <p:spPr>
          <a:xfrm>
            <a:off x="5927433" y="0"/>
            <a:ext cx="19841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DR-CAFTA</a:t>
            </a:r>
            <a:endParaRPr dirty="0"/>
          </a:p>
        </p:txBody>
      </p:sp>
      <p:sp>
        <p:nvSpPr>
          <p:cNvPr id="318" name="Google Shape;318;p18"/>
          <p:cNvSpPr txBox="1">
            <a:spLocks noGrp="1"/>
          </p:cNvSpPr>
          <p:nvPr>
            <p:ph type="body" idx="1"/>
          </p:nvPr>
        </p:nvSpPr>
        <p:spPr>
          <a:xfrm>
            <a:off x="311700" y="172278"/>
            <a:ext cx="4195800" cy="4463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D</a:t>
            </a:r>
            <a:r>
              <a:rPr lang="en" sz="1600" dirty="0"/>
              <a:t>ominican </a:t>
            </a:r>
            <a:r>
              <a:rPr lang="en" sz="1600" b="1" dirty="0"/>
              <a:t>R</a:t>
            </a:r>
            <a:r>
              <a:rPr lang="en" sz="1600" dirty="0"/>
              <a:t>epublic-</a:t>
            </a:r>
            <a:r>
              <a:rPr lang="en" sz="1600" b="1" dirty="0"/>
              <a:t>C</a:t>
            </a:r>
            <a:r>
              <a:rPr lang="en" sz="1600" dirty="0"/>
              <a:t>entral </a:t>
            </a:r>
            <a:r>
              <a:rPr lang="en" sz="1600" b="1" dirty="0"/>
              <a:t>A</a:t>
            </a:r>
            <a:r>
              <a:rPr lang="en" sz="1600" dirty="0"/>
              <a:t>merican </a:t>
            </a:r>
            <a:r>
              <a:rPr lang="en" sz="1600" b="1" dirty="0"/>
              <a:t>F</a:t>
            </a:r>
            <a:r>
              <a:rPr lang="en" sz="1600" dirty="0"/>
              <a:t>ree </a:t>
            </a:r>
            <a:r>
              <a:rPr lang="en" sz="1600" b="1" dirty="0"/>
              <a:t>T</a:t>
            </a:r>
            <a:r>
              <a:rPr lang="en" sz="1600" dirty="0"/>
              <a:t>rade </a:t>
            </a:r>
            <a:r>
              <a:rPr lang="en" sz="1600" b="1" dirty="0"/>
              <a:t>A</a:t>
            </a:r>
            <a:r>
              <a:rPr lang="en" sz="1600" dirty="0"/>
              <a:t>greement</a:t>
            </a:r>
            <a:endParaRPr sz="1600"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800" dirty="0">
                <a:solidFill>
                  <a:schemeClr val="bg2"/>
                </a:solidFill>
              </a:rPr>
              <a:t>Began </a:t>
            </a:r>
            <a:r>
              <a:rPr lang="en" sz="1800" dirty="0">
                <a:solidFill>
                  <a:srgbClr val="FF0000"/>
                </a:solidFill>
              </a:rPr>
              <a:t>January 1, 2009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 dirty="0"/>
              <a:t>P</a:t>
            </a:r>
            <a:r>
              <a:rPr lang="en" sz="1800" dirty="0" smtClean="0"/>
              <a:t>urpose </a:t>
            </a:r>
            <a:r>
              <a:rPr lang="en" sz="1800" dirty="0">
                <a:solidFill>
                  <a:srgbClr val="FF0000"/>
                </a:solidFill>
              </a:rPr>
              <a:t>of creating new and better economic opportunities </a:t>
            </a:r>
            <a:r>
              <a:rPr lang="en" sz="1800" dirty="0"/>
              <a:t>by opening markets, </a:t>
            </a:r>
            <a:r>
              <a:rPr lang="en" sz="1800" dirty="0">
                <a:solidFill>
                  <a:srgbClr val="FF0000"/>
                </a:solidFill>
              </a:rPr>
              <a:t>eliminating tariffs</a:t>
            </a:r>
            <a:r>
              <a:rPr lang="en" sz="1800" dirty="0"/>
              <a:t>, reducing barriers to services.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 dirty="0"/>
              <a:t>With U.S. exports of more than $15 billion, it makes up the second largest market for U.S. exports in Latin America.</a:t>
            </a:r>
            <a:endParaRPr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 dirty="0"/>
              <a:t>Estimated over </a:t>
            </a:r>
            <a:r>
              <a:rPr lang="en" sz="1800" dirty="0">
                <a:solidFill>
                  <a:srgbClr val="FF0000"/>
                </a:solidFill>
              </a:rPr>
              <a:t>$50 billion in trade</a:t>
            </a:r>
            <a:r>
              <a:rPr lang="en" sz="1800" dirty="0"/>
              <a:t> results from CAFTA-DR per year.</a:t>
            </a:r>
            <a:endParaRPr sz="1800" dirty="0"/>
          </a:p>
        </p:txBody>
      </p:sp>
      <p:pic>
        <p:nvPicPr>
          <p:cNvPr id="319" name="Google Shape;3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725" y="548900"/>
            <a:ext cx="3726950" cy="20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>
            <a:spLocks noGrp="1"/>
          </p:cNvSpPr>
          <p:nvPr>
            <p:ph type="body" idx="1"/>
          </p:nvPr>
        </p:nvSpPr>
        <p:spPr>
          <a:xfrm>
            <a:off x="4744300" y="2924325"/>
            <a:ext cx="4195800" cy="21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Member </a:t>
            </a:r>
            <a:r>
              <a:rPr lang="en" dirty="0" smtClean="0"/>
              <a:t>Countries- </a:t>
            </a:r>
            <a:r>
              <a:rPr lang="en" dirty="0" smtClean="0">
                <a:solidFill>
                  <a:srgbClr val="FF0000"/>
                </a:solidFill>
              </a:rPr>
              <a:t>Central America</a:t>
            </a:r>
            <a:endParaRPr dirty="0">
              <a:solidFill>
                <a:srgbClr val="FF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Honduras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El Salvador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Costa Rica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Nicaragua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Guatemala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Dominican Republic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United States</a:t>
            </a:r>
            <a:endParaRPr dirty="0"/>
          </a:p>
        </p:txBody>
      </p:sp>
      <p:pic>
        <p:nvPicPr>
          <p:cNvPr id="321" name="Google Shape;321;p18"/>
          <p:cNvPicPr preferRelativeResize="0"/>
          <p:nvPr/>
        </p:nvPicPr>
        <p:blipFill rotWithShape="1">
          <a:blip r:embed="rId4">
            <a:alphaModFix/>
          </a:blip>
          <a:srcRect l="15587" t="8490" r="17714" b="16304"/>
          <a:stretch/>
        </p:blipFill>
        <p:spPr>
          <a:xfrm>
            <a:off x="7564108" y="3425087"/>
            <a:ext cx="1199673" cy="12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139109" y="60440"/>
            <a:ext cx="18005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Mercosur</a:t>
            </a:r>
            <a:endParaRPr dirty="0"/>
          </a:p>
        </p:txBody>
      </p:sp>
      <p:sp>
        <p:nvSpPr>
          <p:cNvPr id="327" name="Google Shape;327;p19"/>
          <p:cNvSpPr txBox="1">
            <a:spLocks noGrp="1"/>
          </p:cNvSpPr>
          <p:nvPr>
            <p:ph type="body" idx="1"/>
          </p:nvPr>
        </p:nvSpPr>
        <p:spPr>
          <a:xfrm>
            <a:off x="189732" y="543339"/>
            <a:ext cx="4355763" cy="4316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Mer</a:t>
            </a:r>
            <a:r>
              <a:rPr lang="en" sz="1400" dirty="0"/>
              <a:t>cado </a:t>
            </a:r>
            <a:r>
              <a:rPr lang="en" sz="1400" b="1" dirty="0"/>
              <a:t>Co</a:t>
            </a:r>
            <a:r>
              <a:rPr lang="en" sz="1400" dirty="0"/>
              <a:t>mun del </a:t>
            </a:r>
            <a:r>
              <a:rPr lang="en" sz="1400" b="1" dirty="0"/>
              <a:t>Sur</a:t>
            </a:r>
            <a:r>
              <a:rPr lang="en" sz="1400" dirty="0"/>
              <a:t> </a:t>
            </a:r>
            <a:r>
              <a:rPr lang="en" sz="1400" dirty="0" smtClean="0"/>
              <a:t>(</a:t>
            </a:r>
            <a:r>
              <a:rPr lang="en" sz="1400" dirty="0"/>
              <a:t>in English: Southern Common Market)</a:t>
            </a:r>
            <a:endParaRPr sz="1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Began </a:t>
            </a:r>
            <a:r>
              <a:rPr lang="en" sz="1600" dirty="0">
                <a:solidFill>
                  <a:srgbClr val="FF0000"/>
                </a:solidFill>
              </a:rPr>
              <a:t>January 1, 1991</a:t>
            </a:r>
            <a:endParaRPr sz="1600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M</a:t>
            </a:r>
            <a:r>
              <a:rPr lang="en" sz="1600" dirty="0" smtClean="0"/>
              <a:t>ore </a:t>
            </a:r>
            <a:r>
              <a:rPr lang="en" sz="1600" dirty="0"/>
              <a:t>than 250 million people and </a:t>
            </a:r>
            <a:r>
              <a:rPr lang="en" sz="1600" dirty="0" smtClean="0"/>
              <a:t>more </a:t>
            </a:r>
            <a:r>
              <a:rPr lang="en" sz="1600" dirty="0"/>
              <a:t>than ¾ of the economic activity on the continent.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>
                <a:solidFill>
                  <a:srgbClr val="FF0000"/>
                </a:solidFill>
              </a:rPr>
              <a:t>C</a:t>
            </a:r>
            <a:r>
              <a:rPr lang="en" sz="1600" dirty="0" smtClean="0">
                <a:solidFill>
                  <a:srgbClr val="FF0000"/>
                </a:solidFill>
              </a:rPr>
              <a:t>reates </a:t>
            </a:r>
            <a:r>
              <a:rPr lang="en" sz="1600" dirty="0">
                <a:solidFill>
                  <a:srgbClr val="FF0000"/>
                </a:solidFill>
              </a:rPr>
              <a:t>tariff policies to regulate imports and exports </a:t>
            </a:r>
            <a:r>
              <a:rPr lang="en" sz="1600" dirty="0"/>
              <a:t>and the bloc can arbitrate in trade disputes among its members.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It’s goal is to bring about the </a:t>
            </a:r>
            <a:r>
              <a:rPr lang="en" sz="1600" dirty="0">
                <a:solidFill>
                  <a:srgbClr val="FF0000"/>
                </a:solidFill>
              </a:rPr>
              <a:t>free movement of goods, capital, services </a:t>
            </a:r>
            <a:r>
              <a:rPr lang="en" sz="1600" dirty="0"/>
              <a:t>and people among its member states.</a:t>
            </a:r>
            <a:endParaRPr sz="1400" dirty="0"/>
          </a:p>
        </p:txBody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6538857" y="279100"/>
            <a:ext cx="2499000" cy="3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 smtClean="0"/>
              <a:t>Members: </a:t>
            </a:r>
            <a:r>
              <a:rPr lang="en" sz="1400" dirty="0" smtClean="0">
                <a:solidFill>
                  <a:srgbClr val="FF0000"/>
                </a:solidFill>
              </a:rPr>
              <a:t>South America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 smtClean="0"/>
              <a:t>Full </a:t>
            </a:r>
            <a:r>
              <a:rPr lang="en" sz="1400" dirty="0"/>
              <a:t>Member Countries:</a:t>
            </a:r>
            <a:endParaRPr sz="14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Argentina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Brazil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Uruguay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Paraguay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Venezuela (suspended since 2016)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/>
              <a:t>Associate Member Countries:</a:t>
            </a:r>
            <a:endParaRPr sz="14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Bolivia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Chile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Colombia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Ecuador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Guyana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/>
              <a:t>Peru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dirty="0" smtClean="0"/>
              <a:t>Suriname</a:t>
            </a:r>
            <a:endParaRPr dirty="0"/>
          </a:p>
        </p:txBody>
      </p:sp>
      <p:pic>
        <p:nvPicPr>
          <p:cNvPr id="329" name="Google Shape;3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088" y="834888"/>
            <a:ext cx="1853769" cy="281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FTA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48" y="0"/>
            <a:ext cx="4585251" cy="49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278" y="364435"/>
            <a:ext cx="33859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Directions: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Color your map to show the amounts of trade between the US, Canada, Mexico. 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Make your arrow size reflect the amounts (bigger arrows more $)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Create a key for your notes. 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Add a “NAFTA” as your title.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3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421</Words>
  <Application>Microsoft Office PowerPoint</Application>
  <PresentationFormat>On-screen Show (16:9)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Nunito</vt:lpstr>
      <vt:lpstr>Arial</vt:lpstr>
      <vt:lpstr>Maven Pro</vt:lpstr>
      <vt:lpstr>Momentum</vt:lpstr>
      <vt:lpstr>Free Trade Agreements</vt:lpstr>
      <vt:lpstr>Warm Up</vt:lpstr>
      <vt:lpstr>Definitions</vt:lpstr>
      <vt:lpstr>Free Trade Agreement Goals</vt:lpstr>
      <vt:lpstr>NAFTA</vt:lpstr>
      <vt:lpstr>DR-CAFTA</vt:lpstr>
      <vt:lpstr>Mercosur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Trade Agreements</dc:title>
  <cp:lastModifiedBy>Lopez, Jordan H (MCHS)</cp:lastModifiedBy>
  <cp:revision>11</cp:revision>
  <dcterms:modified xsi:type="dcterms:W3CDTF">2019-10-30T13:39:53Z</dcterms:modified>
</cp:coreProperties>
</file>