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57" r:id="rId2"/>
    <p:sldId id="256" r:id="rId3"/>
    <p:sldId id="258" r:id="rId4"/>
    <p:sldId id="266" r:id="rId5"/>
    <p:sldId id="267" r:id="rId6"/>
    <p:sldId id="268" r:id="rId7"/>
    <p:sldId id="269" r:id="rId8"/>
    <p:sldId id="270" r:id="rId9"/>
    <p:sldId id="271" r:id="rId10"/>
    <p:sldId id="260" r:id="rId11"/>
    <p:sldId id="262" r:id="rId12"/>
    <p:sldId id="263" r:id="rId13"/>
    <p:sldId id="264" r:id="rId14"/>
    <p:sldId id="26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5" autoAdjust="0"/>
    <p:restoredTop sz="90878" autoAdjust="0"/>
  </p:normalViewPr>
  <p:slideViewPr>
    <p:cSldViewPr snapToGrid="0">
      <p:cViewPr varScale="1">
        <p:scale>
          <a:sx n="105" d="100"/>
          <a:sy n="105" d="100"/>
        </p:scale>
        <p:origin x="54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53504-43F5-42F8-BC70-21907F6E115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81722-07EF-4946-9F99-318A4A6025EA}" type="slidenum">
              <a:rPr lang="en-US" smtClean="0"/>
              <a:t>‹#›</a:t>
            </a:fld>
            <a:endParaRPr lang="en-US"/>
          </a:p>
        </p:txBody>
      </p:sp>
    </p:spTree>
    <p:extLst>
      <p:ext uri="{BB962C8B-B14F-4D97-AF65-F5344CB8AC3E}">
        <p14:creationId xmlns:p14="http://schemas.microsoft.com/office/powerpoint/2010/main" val="324157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81722-07EF-4946-9F99-318A4A6025EA}" type="slidenum">
              <a:rPr lang="en-US" smtClean="0"/>
              <a:t>1</a:t>
            </a:fld>
            <a:endParaRPr lang="en-US"/>
          </a:p>
        </p:txBody>
      </p:sp>
    </p:spTree>
    <p:extLst>
      <p:ext uri="{BB962C8B-B14F-4D97-AF65-F5344CB8AC3E}">
        <p14:creationId xmlns:p14="http://schemas.microsoft.com/office/powerpoint/2010/main" val="196100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81722-07EF-4946-9F99-318A4A6025EA}" type="slidenum">
              <a:rPr lang="en-US" smtClean="0"/>
              <a:t>2</a:t>
            </a:fld>
            <a:endParaRPr lang="en-US"/>
          </a:p>
        </p:txBody>
      </p:sp>
    </p:spTree>
    <p:extLst>
      <p:ext uri="{BB962C8B-B14F-4D97-AF65-F5344CB8AC3E}">
        <p14:creationId xmlns:p14="http://schemas.microsoft.com/office/powerpoint/2010/main" val="158399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0F136DF-D007-440D-8608-67A0D27037EF}" type="datetimeFigureOut">
              <a:rPr lang="en-US" smtClean="0"/>
              <a:t>12/9/2019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B5089F8-C31E-4515-8D42-AAB758C46CC0}"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160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F136DF-D007-440D-8608-67A0D27037EF}"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89F8-C31E-4515-8D42-AAB758C46CC0}" type="slidenum">
              <a:rPr lang="en-US" smtClean="0"/>
              <a:t>‹#›</a:t>
            </a:fld>
            <a:endParaRPr lang="en-US"/>
          </a:p>
        </p:txBody>
      </p:sp>
    </p:spTree>
    <p:extLst>
      <p:ext uri="{BB962C8B-B14F-4D97-AF65-F5344CB8AC3E}">
        <p14:creationId xmlns:p14="http://schemas.microsoft.com/office/powerpoint/2010/main" val="244951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F136DF-D007-440D-8608-67A0D27037EF}"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89F8-C31E-4515-8D42-AAB758C46CC0}" type="slidenum">
              <a:rPr lang="en-US" smtClean="0"/>
              <a:t>‹#›</a:t>
            </a:fld>
            <a:endParaRPr lang="en-US"/>
          </a:p>
        </p:txBody>
      </p:sp>
    </p:spTree>
    <p:extLst>
      <p:ext uri="{BB962C8B-B14F-4D97-AF65-F5344CB8AC3E}">
        <p14:creationId xmlns:p14="http://schemas.microsoft.com/office/powerpoint/2010/main" val="3161727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F136DF-D007-440D-8608-67A0D27037EF}"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89F8-C31E-4515-8D42-AAB758C46CC0}" type="slidenum">
              <a:rPr lang="en-US" smtClean="0"/>
              <a:t>‹#›</a:t>
            </a:fld>
            <a:endParaRPr lang="en-US"/>
          </a:p>
        </p:txBody>
      </p:sp>
    </p:spTree>
    <p:extLst>
      <p:ext uri="{BB962C8B-B14F-4D97-AF65-F5344CB8AC3E}">
        <p14:creationId xmlns:p14="http://schemas.microsoft.com/office/powerpoint/2010/main" val="156247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F136DF-D007-440D-8608-67A0D27037EF}"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089F8-C31E-4515-8D42-AAB758C46CC0}"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9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F136DF-D007-440D-8608-67A0D27037EF}"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89F8-C31E-4515-8D42-AAB758C46CC0}" type="slidenum">
              <a:rPr lang="en-US" smtClean="0"/>
              <a:t>‹#›</a:t>
            </a:fld>
            <a:endParaRPr lang="en-US"/>
          </a:p>
        </p:txBody>
      </p:sp>
    </p:spTree>
    <p:extLst>
      <p:ext uri="{BB962C8B-B14F-4D97-AF65-F5344CB8AC3E}">
        <p14:creationId xmlns:p14="http://schemas.microsoft.com/office/powerpoint/2010/main" val="180963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F136DF-D007-440D-8608-67A0D27037EF}"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089F8-C31E-4515-8D42-AAB758C46CC0}" type="slidenum">
              <a:rPr lang="en-US" smtClean="0"/>
              <a:t>‹#›</a:t>
            </a:fld>
            <a:endParaRPr lang="en-US"/>
          </a:p>
        </p:txBody>
      </p:sp>
    </p:spTree>
    <p:extLst>
      <p:ext uri="{BB962C8B-B14F-4D97-AF65-F5344CB8AC3E}">
        <p14:creationId xmlns:p14="http://schemas.microsoft.com/office/powerpoint/2010/main" val="372618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F136DF-D007-440D-8608-67A0D27037EF}"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089F8-C31E-4515-8D42-AAB758C46CC0}" type="slidenum">
              <a:rPr lang="en-US" smtClean="0"/>
              <a:t>‹#›</a:t>
            </a:fld>
            <a:endParaRPr lang="en-US"/>
          </a:p>
        </p:txBody>
      </p:sp>
    </p:spTree>
    <p:extLst>
      <p:ext uri="{BB962C8B-B14F-4D97-AF65-F5344CB8AC3E}">
        <p14:creationId xmlns:p14="http://schemas.microsoft.com/office/powerpoint/2010/main" val="253154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136DF-D007-440D-8608-67A0D27037EF}"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089F8-C31E-4515-8D42-AAB758C46CC0}" type="slidenum">
              <a:rPr lang="en-US" smtClean="0"/>
              <a:t>‹#›</a:t>
            </a:fld>
            <a:endParaRPr lang="en-US"/>
          </a:p>
        </p:txBody>
      </p:sp>
    </p:spTree>
    <p:extLst>
      <p:ext uri="{BB962C8B-B14F-4D97-AF65-F5344CB8AC3E}">
        <p14:creationId xmlns:p14="http://schemas.microsoft.com/office/powerpoint/2010/main" val="1647072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0F136DF-D007-440D-8608-67A0D27037EF}"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89F8-C31E-4515-8D42-AAB758C46CC0}" type="slidenum">
              <a:rPr lang="en-US" smtClean="0"/>
              <a:t>‹#›</a:t>
            </a:fld>
            <a:endParaRPr lang="en-US"/>
          </a:p>
        </p:txBody>
      </p:sp>
    </p:spTree>
    <p:extLst>
      <p:ext uri="{BB962C8B-B14F-4D97-AF65-F5344CB8AC3E}">
        <p14:creationId xmlns:p14="http://schemas.microsoft.com/office/powerpoint/2010/main" val="261877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0F136DF-D007-440D-8608-67A0D27037EF}"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089F8-C31E-4515-8D42-AAB758C46CC0}" type="slidenum">
              <a:rPr lang="en-US" smtClean="0"/>
              <a:t>‹#›</a:t>
            </a:fld>
            <a:endParaRPr lang="en-US"/>
          </a:p>
        </p:txBody>
      </p:sp>
    </p:spTree>
    <p:extLst>
      <p:ext uri="{BB962C8B-B14F-4D97-AF65-F5344CB8AC3E}">
        <p14:creationId xmlns:p14="http://schemas.microsoft.com/office/powerpoint/2010/main" val="368556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0F136DF-D007-440D-8608-67A0D27037EF}" type="datetimeFigureOut">
              <a:rPr lang="en-US" smtClean="0"/>
              <a:t>12/9/2019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B5089F8-C31E-4515-8D42-AAB758C46CC0}" type="slidenum">
              <a:rPr lang="en-US" smtClean="0"/>
              <a:t>‹#›</a:t>
            </a:fld>
            <a:endParaRPr lang="en-US"/>
          </a:p>
        </p:txBody>
      </p:sp>
    </p:spTree>
    <p:extLst>
      <p:ext uri="{BB962C8B-B14F-4D97-AF65-F5344CB8AC3E}">
        <p14:creationId xmlns:p14="http://schemas.microsoft.com/office/powerpoint/2010/main" val="30300385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82" y="505691"/>
            <a:ext cx="9875520" cy="1356360"/>
          </a:xfrm>
        </p:spPr>
        <p:txBody>
          <a:bodyPr>
            <a:normAutofit/>
          </a:bodyPr>
          <a:lstStyle/>
          <a:p>
            <a:r>
              <a:rPr lang="en-US" sz="6000" dirty="0" smtClean="0"/>
              <a:t>Warm-up 12/6</a:t>
            </a:r>
            <a:endParaRPr lang="en-US" sz="6000" dirty="0"/>
          </a:p>
        </p:txBody>
      </p:sp>
      <p:sp>
        <p:nvSpPr>
          <p:cNvPr id="3" name="Content Placeholder 2"/>
          <p:cNvSpPr>
            <a:spLocks noGrp="1"/>
          </p:cNvSpPr>
          <p:nvPr>
            <p:ph idx="1"/>
          </p:nvPr>
        </p:nvSpPr>
        <p:spPr/>
        <p:txBody>
          <a:bodyPr>
            <a:normAutofit/>
          </a:bodyPr>
          <a:lstStyle/>
          <a:p>
            <a:r>
              <a:rPr lang="en-US" sz="3200" dirty="0" smtClean="0"/>
              <a:t>What is the difference between private and </a:t>
            </a:r>
            <a:r>
              <a:rPr lang="en-US" sz="3200" dirty="0" smtClean="0"/>
              <a:t>public industry?</a:t>
            </a:r>
            <a:endParaRPr lang="en-US" sz="3200" dirty="0" smtClean="0"/>
          </a:p>
        </p:txBody>
      </p:sp>
    </p:spTree>
    <p:extLst>
      <p:ext uri="{BB962C8B-B14F-4D97-AF65-F5344CB8AC3E}">
        <p14:creationId xmlns:p14="http://schemas.microsoft.com/office/powerpoint/2010/main" val="800875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Spectrum</a:t>
            </a:r>
            <a:endParaRPr lang="en-US" dirty="0"/>
          </a:p>
        </p:txBody>
      </p:sp>
      <p:pic>
        <p:nvPicPr>
          <p:cNvPr id="4" name="Picture 3" descr="Image result for economic spectrum"/>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92259" y="2303585"/>
            <a:ext cx="10977002" cy="3147645"/>
          </a:xfrm>
          <a:prstGeom prst="rect">
            <a:avLst/>
          </a:prstGeom>
          <a:noFill/>
          <a:ln>
            <a:noFill/>
          </a:ln>
        </p:spPr>
      </p:pic>
    </p:spTree>
    <p:extLst>
      <p:ext uri="{BB962C8B-B14F-4D97-AF65-F5344CB8AC3E}">
        <p14:creationId xmlns:p14="http://schemas.microsoft.com/office/powerpoint/2010/main" val="790658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it go?</a:t>
            </a:r>
          </a:p>
        </p:txBody>
      </p:sp>
      <p:sp>
        <p:nvSpPr>
          <p:cNvPr id="3" name="Content Placeholder 2"/>
          <p:cNvSpPr>
            <a:spLocks noGrp="1"/>
          </p:cNvSpPr>
          <p:nvPr>
            <p:ph idx="1"/>
          </p:nvPr>
        </p:nvSpPr>
        <p:spPr>
          <a:xfrm>
            <a:off x="1143000" y="1618488"/>
            <a:ext cx="9872871" cy="4676804"/>
          </a:xfrm>
        </p:spPr>
        <p:txBody>
          <a:bodyPr>
            <a:normAutofit/>
          </a:bodyPr>
          <a:lstStyle/>
          <a:p>
            <a:pPr>
              <a:lnSpc>
                <a:spcPct val="150000"/>
              </a:lnSpc>
            </a:pPr>
            <a:r>
              <a:rPr lang="en-US" sz="3600" dirty="0">
                <a:solidFill>
                  <a:schemeClr val="tx1"/>
                </a:solidFill>
              </a:rPr>
              <a:t>In Sweden, some businesses are owned by the government while others are owned by the people. The national government owns many public services, including free health care, retirement benefits, and a university education. </a:t>
            </a:r>
          </a:p>
        </p:txBody>
      </p:sp>
    </p:spTree>
    <p:extLst>
      <p:ext uri="{BB962C8B-B14F-4D97-AF65-F5344CB8AC3E}">
        <p14:creationId xmlns:p14="http://schemas.microsoft.com/office/powerpoint/2010/main" val="395465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it go?</a:t>
            </a:r>
          </a:p>
        </p:txBody>
      </p:sp>
      <p:sp>
        <p:nvSpPr>
          <p:cNvPr id="3" name="Content Placeholder 2"/>
          <p:cNvSpPr>
            <a:spLocks noGrp="1"/>
          </p:cNvSpPr>
          <p:nvPr>
            <p:ph idx="1"/>
          </p:nvPr>
        </p:nvSpPr>
        <p:spPr/>
        <p:txBody>
          <a:bodyPr>
            <a:normAutofit/>
          </a:bodyPr>
          <a:lstStyle/>
          <a:p>
            <a:pPr lvl="0">
              <a:lnSpc>
                <a:spcPct val="150000"/>
              </a:lnSpc>
            </a:pPr>
            <a:r>
              <a:rPr lang="en-US" sz="2800" dirty="0">
                <a:solidFill>
                  <a:schemeClr val="tx1"/>
                </a:solidFill>
              </a:rPr>
              <a:t>State planners in </a:t>
            </a:r>
            <a:r>
              <a:rPr lang="en-US" sz="2800" dirty="0" smtClean="0">
                <a:solidFill>
                  <a:schemeClr val="tx1"/>
                </a:solidFill>
              </a:rPr>
              <a:t>Russia meet </a:t>
            </a:r>
            <a:r>
              <a:rPr lang="en-US" sz="2800" dirty="0">
                <a:solidFill>
                  <a:schemeClr val="tx1"/>
                </a:solidFill>
              </a:rPr>
              <a:t>to decide what the country should focus on producing. </a:t>
            </a:r>
            <a:r>
              <a:rPr lang="en-US" sz="2800" dirty="0" smtClean="0">
                <a:solidFill>
                  <a:schemeClr val="tx1"/>
                </a:solidFill>
              </a:rPr>
              <a:t>These officials pass </a:t>
            </a:r>
            <a:r>
              <a:rPr lang="en-US" sz="2800" dirty="0">
                <a:solidFill>
                  <a:schemeClr val="tx1"/>
                </a:solidFill>
              </a:rPr>
              <a:t>their decision down to factories, and allocated to them raw materials, workers, and other resources needed to produce </a:t>
            </a:r>
            <a:r>
              <a:rPr lang="en-US" sz="2800" dirty="0" smtClean="0">
                <a:solidFill>
                  <a:schemeClr val="tx1"/>
                </a:solidFill>
              </a:rPr>
              <a:t>goods.  The factories are told </a:t>
            </a:r>
            <a:r>
              <a:rPr lang="en-US" sz="2800" dirty="0">
                <a:solidFill>
                  <a:schemeClr val="tx1"/>
                </a:solidFill>
              </a:rPr>
              <a:t>how much they should produce with these resources and who the final products should be shipped to</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2034190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it go?</a:t>
            </a:r>
          </a:p>
        </p:txBody>
      </p:sp>
      <p:sp>
        <p:nvSpPr>
          <p:cNvPr id="3" name="Content Placeholder 2"/>
          <p:cNvSpPr>
            <a:spLocks noGrp="1"/>
          </p:cNvSpPr>
          <p:nvPr>
            <p:ph idx="1"/>
          </p:nvPr>
        </p:nvSpPr>
        <p:spPr/>
        <p:txBody>
          <a:bodyPr>
            <a:normAutofit/>
          </a:bodyPr>
          <a:lstStyle/>
          <a:p>
            <a:pPr lvl="0">
              <a:lnSpc>
                <a:spcPct val="150000"/>
              </a:lnSpc>
            </a:pPr>
            <a:r>
              <a:rPr lang="en-US" sz="3200" dirty="0">
                <a:solidFill>
                  <a:schemeClr val="tx1"/>
                </a:solidFill>
              </a:rPr>
              <a:t>In </a:t>
            </a:r>
            <a:r>
              <a:rPr lang="en-US" sz="3200" dirty="0" smtClean="0">
                <a:solidFill>
                  <a:schemeClr val="tx1"/>
                </a:solidFill>
              </a:rPr>
              <a:t>Germany, </a:t>
            </a:r>
            <a:r>
              <a:rPr lang="en-US" sz="3200" dirty="0">
                <a:solidFill>
                  <a:schemeClr val="tx1"/>
                </a:solidFill>
              </a:rPr>
              <a:t>business owners decide what to produce, how much to produce, and who to produce for. </a:t>
            </a:r>
            <a:r>
              <a:rPr lang="en-US" sz="3200" dirty="0" smtClean="0">
                <a:solidFill>
                  <a:schemeClr val="tx1"/>
                </a:solidFill>
              </a:rPr>
              <a:t>If they produce a good that people don’t want, they will not make a profit.</a:t>
            </a:r>
            <a:endParaRPr lang="en-US" sz="3200" dirty="0">
              <a:solidFill>
                <a:schemeClr val="tx1"/>
              </a:solidFill>
            </a:endParaRPr>
          </a:p>
        </p:txBody>
      </p:sp>
    </p:spTree>
    <p:extLst>
      <p:ext uri="{BB962C8B-B14F-4D97-AF65-F5344CB8AC3E}">
        <p14:creationId xmlns:p14="http://schemas.microsoft.com/office/powerpoint/2010/main" val="4027324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it go?</a:t>
            </a:r>
            <a:endParaRPr lang="en-US" dirty="0"/>
          </a:p>
        </p:txBody>
      </p:sp>
      <p:sp>
        <p:nvSpPr>
          <p:cNvPr id="3" name="Content Placeholder 2"/>
          <p:cNvSpPr>
            <a:spLocks noGrp="1"/>
          </p:cNvSpPr>
          <p:nvPr>
            <p:ph idx="1"/>
          </p:nvPr>
        </p:nvSpPr>
        <p:spPr/>
        <p:txBody>
          <a:bodyPr>
            <a:normAutofit/>
          </a:bodyPr>
          <a:lstStyle/>
          <a:p>
            <a:pPr lvl="0"/>
            <a:r>
              <a:rPr lang="en-US" sz="2800" dirty="0">
                <a:solidFill>
                  <a:schemeClr val="tx1"/>
                </a:solidFill>
              </a:rPr>
              <a:t>In </a:t>
            </a:r>
            <a:r>
              <a:rPr lang="en-US" sz="2800" dirty="0" smtClean="0">
                <a:solidFill>
                  <a:schemeClr val="tx1"/>
                </a:solidFill>
              </a:rPr>
              <a:t>Nigeria, </a:t>
            </a:r>
            <a:r>
              <a:rPr lang="en-US" sz="2800" dirty="0">
                <a:solidFill>
                  <a:schemeClr val="tx1"/>
                </a:solidFill>
              </a:rPr>
              <a:t>people rarely engage in market transactions. For the most part, they do not need to. Families grow their own vegetables and raise their own animals or hunt to get meat.  Certain times get tough for people in </a:t>
            </a:r>
            <a:r>
              <a:rPr lang="en-US" sz="2800" dirty="0" smtClean="0">
                <a:solidFill>
                  <a:schemeClr val="tx1"/>
                </a:solidFill>
              </a:rPr>
              <a:t>Nigeria, </a:t>
            </a:r>
            <a:r>
              <a:rPr lang="en-US" sz="2800" dirty="0">
                <a:solidFill>
                  <a:schemeClr val="tx1"/>
                </a:solidFill>
              </a:rPr>
              <a:t>like when the winters are particularly cold or animals change their migration patterns. For this reason, it is important that families stock up in “good times” and develop relationships with neighbors with whom they can share or trade</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183695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Flowchart</a:t>
            </a:r>
            <a:endParaRPr lang="en-US" dirty="0">
              <a:solidFill>
                <a:schemeClr val="tx1"/>
              </a:solidFill>
            </a:endParaRPr>
          </a:p>
        </p:txBody>
      </p:sp>
      <p:sp>
        <p:nvSpPr>
          <p:cNvPr id="6" name="Content Placeholder 5"/>
          <p:cNvSpPr>
            <a:spLocks noGrp="1"/>
          </p:cNvSpPr>
          <p:nvPr>
            <p:ph sz="half" idx="1"/>
          </p:nvPr>
        </p:nvSpPr>
        <p:spPr/>
        <p:txBody>
          <a:bodyPr>
            <a:normAutofit/>
          </a:bodyPr>
          <a:lstStyle/>
          <a:p>
            <a:r>
              <a:rPr lang="en-US" sz="4000" dirty="0" smtClean="0">
                <a:solidFill>
                  <a:schemeClr val="tx1"/>
                </a:solidFill>
              </a:rPr>
              <a:t>Use these words to fill in your flow chart on the back.</a:t>
            </a:r>
            <a:endParaRPr lang="en-US" sz="4000" dirty="0">
              <a:solidFill>
                <a:schemeClr val="tx1"/>
              </a:solidFill>
            </a:endParaRPr>
          </a:p>
        </p:txBody>
      </p:sp>
      <p:sp>
        <p:nvSpPr>
          <p:cNvPr id="7" name="Content Placeholder 6"/>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7175497" y="484631"/>
            <a:ext cx="4038666" cy="6103239"/>
          </a:xfrm>
          <a:prstGeom prst="rect">
            <a:avLst/>
          </a:prstGeom>
        </p:spPr>
      </p:pic>
    </p:spTree>
    <p:extLst>
      <p:ext uri="{BB962C8B-B14F-4D97-AF65-F5344CB8AC3E}">
        <p14:creationId xmlns:p14="http://schemas.microsoft.com/office/powerpoint/2010/main" val="42478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2876" t="47946" r="52936" b="7066"/>
          <a:stretch/>
        </p:blipFill>
        <p:spPr>
          <a:xfrm>
            <a:off x="9487010" y="3039016"/>
            <a:ext cx="2199835" cy="955357"/>
          </a:xfrm>
          <a:prstGeom prst="rect">
            <a:avLst/>
          </a:prstGeom>
        </p:spPr>
      </p:pic>
      <p:pic>
        <p:nvPicPr>
          <p:cNvPr id="5" name="Picture 4"/>
          <p:cNvPicPr>
            <a:picLocks noChangeAspect="1"/>
          </p:cNvPicPr>
          <p:nvPr/>
        </p:nvPicPr>
        <p:blipFill rotWithShape="1">
          <a:blip r:embed="rId3"/>
          <a:srcRect l="58090" t="16376" r="7570" b="7856"/>
          <a:stretch/>
        </p:blipFill>
        <p:spPr>
          <a:xfrm>
            <a:off x="747381" y="3239867"/>
            <a:ext cx="1602628" cy="1508355"/>
          </a:xfrm>
          <a:prstGeom prst="rect">
            <a:avLst/>
          </a:prstGeom>
        </p:spPr>
      </p:pic>
      <p:sp>
        <p:nvSpPr>
          <p:cNvPr id="11" name="Title 10"/>
          <p:cNvSpPr>
            <a:spLocks noGrp="1"/>
          </p:cNvSpPr>
          <p:nvPr>
            <p:ph type="title"/>
          </p:nvPr>
        </p:nvSpPr>
        <p:spPr/>
        <p:txBody>
          <a:bodyPr/>
          <a:lstStyle/>
          <a:p>
            <a:r>
              <a:rPr lang="en-US" dirty="0" smtClean="0"/>
              <a:t>Who owns it?</a:t>
            </a:r>
            <a:endParaRPr lang="en-US" dirty="0"/>
          </a:p>
        </p:txBody>
      </p:sp>
      <p:sp>
        <p:nvSpPr>
          <p:cNvPr id="12" name="Content Placeholder 11"/>
          <p:cNvSpPr>
            <a:spLocks noGrp="1"/>
          </p:cNvSpPr>
          <p:nvPr>
            <p:ph sz="half" idx="1"/>
          </p:nvPr>
        </p:nvSpPr>
        <p:spPr>
          <a:xfrm>
            <a:off x="1143000" y="1691640"/>
            <a:ext cx="4754880" cy="4389119"/>
          </a:xfrm>
        </p:spPr>
        <p:txBody>
          <a:bodyPr>
            <a:normAutofit/>
          </a:bodyPr>
          <a:lstStyle/>
          <a:p>
            <a:r>
              <a:rPr lang="en-US" sz="3200" dirty="0" smtClean="0">
                <a:solidFill>
                  <a:srgbClr val="FF0000"/>
                </a:solidFill>
              </a:rPr>
              <a:t>Public </a:t>
            </a:r>
            <a:r>
              <a:rPr lang="en-US" sz="3200" dirty="0" smtClean="0">
                <a:solidFill>
                  <a:srgbClr val="FF0000"/>
                </a:solidFill>
              </a:rPr>
              <a:t>Sector- </a:t>
            </a:r>
            <a:r>
              <a:rPr lang="en-US" sz="3200" u="sng" dirty="0" smtClean="0">
                <a:solidFill>
                  <a:schemeClr val="tx1"/>
                </a:solidFill>
              </a:rPr>
              <a:t>Anything run or regulated  by Government!</a:t>
            </a:r>
            <a:endParaRPr lang="en-US" sz="3200" u="sng" dirty="0">
              <a:solidFill>
                <a:schemeClr val="tx1"/>
              </a:solidFill>
            </a:endParaRPr>
          </a:p>
        </p:txBody>
      </p:sp>
      <p:sp>
        <p:nvSpPr>
          <p:cNvPr id="13" name="Content Placeholder 12"/>
          <p:cNvSpPr>
            <a:spLocks noGrp="1"/>
          </p:cNvSpPr>
          <p:nvPr>
            <p:ph sz="half" idx="2"/>
          </p:nvPr>
        </p:nvSpPr>
        <p:spPr>
          <a:xfrm>
            <a:off x="6267612" y="978408"/>
            <a:ext cx="4754880" cy="5102352"/>
          </a:xfrm>
        </p:spPr>
        <p:txBody>
          <a:bodyPr>
            <a:normAutofit/>
          </a:bodyPr>
          <a:lstStyle/>
          <a:p>
            <a:r>
              <a:rPr lang="en-US" sz="3200" dirty="0" smtClean="0">
                <a:solidFill>
                  <a:srgbClr val="FF0000"/>
                </a:solidFill>
              </a:rPr>
              <a:t>Private </a:t>
            </a:r>
            <a:r>
              <a:rPr lang="en-US" sz="3200" dirty="0" smtClean="0">
                <a:solidFill>
                  <a:srgbClr val="FF0000"/>
                </a:solidFill>
              </a:rPr>
              <a:t>Sector- </a:t>
            </a:r>
            <a:r>
              <a:rPr lang="en-US" sz="3200" u="sng" dirty="0" smtClean="0">
                <a:solidFill>
                  <a:schemeClr val="tx1"/>
                </a:solidFill>
              </a:rPr>
              <a:t>Anything owned by an individual with little to no government regulation.</a:t>
            </a:r>
            <a:endParaRPr lang="en-US" sz="3200" u="sng" dirty="0">
              <a:solidFill>
                <a:schemeClr val="tx1"/>
              </a:solidFill>
            </a:endParaRPr>
          </a:p>
        </p:txBody>
      </p:sp>
      <p:pic>
        <p:nvPicPr>
          <p:cNvPr id="1026" name="Picture 2" descr="Image result for local busi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612" y="4569904"/>
            <a:ext cx="256222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ke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0735" y="465645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ocal mechanic shop"/>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5863"/>
          <a:stretch/>
        </p:blipFill>
        <p:spPr bwMode="auto">
          <a:xfrm>
            <a:off x="6080760" y="2899967"/>
            <a:ext cx="3087044" cy="16699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Katy Police Depart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7515" y="3180748"/>
            <a:ext cx="1451083" cy="17258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stretch>
            <a:fillRect/>
          </a:stretch>
        </p:blipFill>
        <p:spPr>
          <a:xfrm>
            <a:off x="525780" y="4748222"/>
            <a:ext cx="2705100" cy="1685925"/>
          </a:xfrm>
          <a:prstGeom prst="rect">
            <a:avLst/>
          </a:prstGeom>
        </p:spPr>
      </p:pic>
      <p:pic>
        <p:nvPicPr>
          <p:cNvPr id="9" name="Picture 8"/>
          <p:cNvPicPr>
            <a:picLocks noChangeAspect="1"/>
          </p:cNvPicPr>
          <p:nvPr/>
        </p:nvPicPr>
        <p:blipFill>
          <a:blip r:embed="rId9"/>
          <a:stretch>
            <a:fillRect/>
          </a:stretch>
        </p:blipFill>
        <p:spPr>
          <a:xfrm>
            <a:off x="3156095" y="4912541"/>
            <a:ext cx="2342226" cy="1561484"/>
          </a:xfrm>
          <a:prstGeom prst="rect">
            <a:avLst/>
          </a:prstGeom>
        </p:spPr>
      </p:pic>
      <p:cxnSp>
        <p:nvCxnSpPr>
          <p:cNvPr id="14" name="Straight Connector 13"/>
          <p:cNvCxnSpPr/>
          <p:nvPr/>
        </p:nvCxnSpPr>
        <p:spPr>
          <a:xfrm>
            <a:off x="5859318" y="457200"/>
            <a:ext cx="102570" cy="57994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619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dirty="0" smtClean="0">
                <a:solidFill>
                  <a:schemeClr val="tx1"/>
                </a:solidFill>
              </a:rPr>
              <a:t>Vocab</a:t>
            </a:r>
            <a:endParaRPr lang="en-US" sz="6000" dirty="0">
              <a:solidFill>
                <a:schemeClr val="tx1"/>
              </a:solidFill>
            </a:endParaRPr>
          </a:p>
        </p:txBody>
      </p:sp>
      <p:sp>
        <p:nvSpPr>
          <p:cNvPr id="6" name="Content Placeholder 5"/>
          <p:cNvSpPr>
            <a:spLocks noGrp="1"/>
          </p:cNvSpPr>
          <p:nvPr>
            <p:ph idx="1"/>
          </p:nvPr>
        </p:nvSpPr>
        <p:spPr>
          <a:xfrm>
            <a:off x="1143000" y="2057400"/>
            <a:ext cx="9872871" cy="3006969"/>
          </a:xfrm>
        </p:spPr>
        <p:txBody>
          <a:bodyPr>
            <a:noAutofit/>
          </a:bodyPr>
          <a:lstStyle/>
          <a:p>
            <a:r>
              <a:rPr lang="en-US" sz="3200" dirty="0" smtClean="0">
                <a:solidFill>
                  <a:schemeClr val="tx1"/>
                </a:solidFill>
              </a:rPr>
              <a:t>You and your partner will work together to fill out the 6 vocab boxes</a:t>
            </a:r>
          </a:p>
          <a:p>
            <a:r>
              <a:rPr lang="en-US" sz="3200" dirty="0" smtClean="0">
                <a:solidFill>
                  <a:schemeClr val="tx1"/>
                </a:solidFill>
              </a:rPr>
              <a:t>Neither of you may look at the other’s paper</a:t>
            </a:r>
          </a:p>
          <a:p>
            <a:r>
              <a:rPr lang="en-US" sz="3200" dirty="0" smtClean="0">
                <a:solidFill>
                  <a:schemeClr val="tx1"/>
                </a:solidFill>
              </a:rPr>
              <a:t>You will describe the image to your partner and they will have to draw </a:t>
            </a:r>
            <a:r>
              <a:rPr lang="en-US" sz="3200" dirty="0" smtClean="0">
                <a:solidFill>
                  <a:schemeClr val="tx1"/>
                </a:solidFill>
              </a:rPr>
              <a:t>it</a:t>
            </a:r>
          </a:p>
          <a:p>
            <a:r>
              <a:rPr lang="en-US" sz="3200" dirty="0" smtClean="0">
                <a:solidFill>
                  <a:schemeClr val="tx1"/>
                </a:solidFill>
              </a:rPr>
              <a:t>Once you have ALL pictures completed, create definitions for each word! </a:t>
            </a:r>
            <a:endParaRPr lang="en-US" sz="3200" dirty="0">
              <a:solidFill>
                <a:schemeClr val="tx1"/>
              </a:solidFill>
            </a:endParaRPr>
          </a:p>
        </p:txBody>
      </p:sp>
    </p:spTree>
    <p:extLst>
      <p:ext uri="{BB962C8B-B14F-4D97-AF65-F5344CB8AC3E}">
        <p14:creationId xmlns:p14="http://schemas.microsoft.com/office/powerpoint/2010/main" val="2595227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Surplus	</a:t>
            </a:r>
            <a:endParaRPr lang="en-US" dirty="0">
              <a:solidFill>
                <a:srgbClr val="FF0000"/>
              </a:solidFill>
            </a:endParaRPr>
          </a:p>
        </p:txBody>
      </p:sp>
      <p:sp>
        <p:nvSpPr>
          <p:cNvPr id="3" name="Content Placeholder 2"/>
          <p:cNvSpPr>
            <a:spLocks noGrp="1"/>
          </p:cNvSpPr>
          <p:nvPr>
            <p:ph sz="half" idx="1"/>
          </p:nvPr>
        </p:nvSpPr>
        <p:spPr/>
        <p:txBody>
          <a:bodyPr>
            <a:normAutofit/>
          </a:bodyPr>
          <a:lstStyle/>
          <a:p>
            <a:r>
              <a:rPr lang="en-US" sz="4000" u="sng" dirty="0">
                <a:solidFill>
                  <a:schemeClr val="tx1"/>
                </a:solidFill>
              </a:rPr>
              <a:t>an amount of something left </a:t>
            </a:r>
            <a:r>
              <a:rPr lang="en-US" sz="4000" u="sng" dirty="0" smtClean="0">
                <a:solidFill>
                  <a:schemeClr val="tx1"/>
                </a:solidFill>
              </a:rPr>
              <a:t>over; </a:t>
            </a:r>
            <a:r>
              <a:rPr lang="en-US" sz="4000" u="sng" dirty="0">
                <a:solidFill>
                  <a:schemeClr val="tx1"/>
                </a:solidFill>
              </a:rPr>
              <a:t>an excess of </a:t>
            </a:r>
            <a:r>
              <a:rPr lang="en-US" sz="4000" u="sng" dirty="0" smtClean="0">
                <a:solidFill>
                  <a:schemeClr val="tx1"/>
                </a:solidFill>
              </a:rPr>
              <a:t>production.</a:t>
            </a:r>
            <a:endParaRPr lang="en-US" sz="4000" u="sng" dirty="0">
              <a:solidFill>
                <a:schemeClr val="tx1"/>
              </a:solidFill>
            </a:endParaRPr>
          </a:p>
        </p:txBody>
      </p:sp>
      <p:sp>
        <p:nvSpPr>
          <p:cNvPr id="4" name="Content Placeholder 3"/>
          <p:cNvSpPr>
            <a:spLocks noGrp="1"/>
          </p:cNvSpPr>
          <p:nvPr>
            <p:ph sz="half" idx="2"/>
          </p:nvPr>
        </p:nvSpPr>
        <p:spPr/>
        <p:txBody>
          <a:bodyPr/>
          <a:lstStyle/>
          <a:p>
            <a:endParaRPr lang="en-US"/>
          </a:p>
        </p:txBody>
      </p:sp>
      <p:pic>
        <p:nvPicPr>
          <p:cNvPr id="2050" name="Picture 2" descr="Image result for tons of food on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967" y="557783"/>
            <a:ext cx="3681984" cy="552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62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Shortage</a:t>
            </a:r>
            <a:endParaRPr lang="en-US" dirty="0">
              <a:solidFill>
                <a:srgbClr val="FF0000"/>
              </a:solidFill>
            </a:endParaRPr>
          </a:p>
        </p:txBody>
      </p:sp>
      <p:sp>
        <p:nvSpPr>
          <p:cNvPr id="3" name="Content Placeholder 2"/>
          <p:cNvSpPr>
            <a:spLocks noGrp="1"/>
          </p:cNvSpPr>
          <p:nvPr>
            <p:ph sz="half" idx="1"/>
          </p:nvPr>
        </p:nvSpPr>
        <p:spPr/>
        <p:txBody>
          <a:bodyPr>
            <a:normAutofit/>
          </a:bodyPr>
          <a:lstStyle/>
          <a:p>
            <a:r>
              <a:rPr lang="en-US" sz="3200" u="sng" dirty="0">
                <a:solidFill>
                  <a:schemeClr val="tx1"/>
                </a:solidFill>
              </a:rPr>
              <a:t>a state or situation in which something needed cannot be obtained in sufficient amounts.</a:t>
            </a:r>
            <a:endParaRPr lang="en-US" sz="3200" u="sng" dirty="0">
              <a:solidFill>
                <a:schemeClr val="tx1"/>
              </a:solidFill>
            </a:endParaRPr>
          </a:p>
        </p:txBody>
      </p:sp>
      <p:sp>
        <p:nvSpPr>
          <p:cNvPr id="5" name="Content Placeholder 4"/>
          <p:cNvSpPr>
            <a:spLocks noGrp="1"/>
          </p:cNvSpPr>
          <p:nvPr>
            <p:ph sz="half" idx="2"/>
          </p:nvPr>
        </p:nvSpPr>
        <p:spPr/>
        <p:txBody>
          <a:bodyPr/>
          <a:lstStyle/>
          <a:p>
            <a:endParaRPr lang="en-US" dirty="0"/>
          </a:p>
        </p:txBody>
      </p:sp>
      <p:pic>
        <p:nvPicPr>
          <p:cNvPr id="4" name="Picture 3"/>
          <p:cNvPicPr>
            <a:picLocks noChangeAspect="1"/>
          </p:cNvPicPr>
          <p:nvPr/>
        </p:nvPicPr>
        <p:blipFill>
          <a:blip r:embed="rId2"/>
          <a:stretch>
            <a:fillRect/>
          </a:stretch>
        </p:blipFill>
        <p:spPr>
          <a:xfrm>
            <a:off x="7517606" y="905064"/>
            <a:ext cx="3076852" cy="2304669"/>
          </a:xfrm>
          <a:prstGeom prst="rect">
            <a:avLst/>
          </a:prstGeom>
        </p:spPr>
      </p:pic>
      <p:pic>
        <p:nvPicPr>
          <p:cNvPr id="6" name="Picture 5"/>
          <p:cNvPicPr>
            <a:picLocks noChangeAspect="1"/>
          </p:cNvPicPr>
          <p:nvPr/>
        </p:nvPicPr>
        <p:blipFill>
          <a:blip r:embed="rId3"/>
          <a:stretch>
            <a:fillRect/>
          </a:stretch>
        </p:blipFill>
        <p:spPr>
          <a:xfrm>
            <a:off x="7246363" y="3545396"/>
            <a:ext cx="3809971" cy="2535363"/>
          </a:xfrm>
          <a:prstGeom prst="rect">
            <a:avLst/>
          </a:prstGeom>
        </p:spPr>
      </p:pic>
    </p:spTree>
    <p:extLst>
      <p:ext uri="{BB962C8B-B14F-4D97-AF65-F5344CB8AC3E}">
        <p14:creationId xmlns:p14="http://schemas.microsoft.com/office/powerpoint/2010/main" val="251513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Command Economy </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800" dirty="0">
                <a:solidFill>
                  <a:schemeClr val="tx1"/>
                </a:solidFill>
              </a:rPr>
              <a:t>an economy in which production, investment, prices, and incomes are determined </a:t>
            </a:r>
            <a:r>
              <a:rPr lang="en-US" sz="2800" dirty="0" smtClean="0">
                <a:solidFill>
                  <a:schemeClr val="tx1"/>
                </a:solidFill>
              </a:rPr>
              <a:t>by </a:t>
            </a:r>
            <a:r>
              <a:rPr lang="en-US" sz="2800" dirty="0">
                <a:solidFill>
                  <a:schemeClr val="tx1"/>
                </a:solidFill>
              </a:rPr>
              <a:t>a government.</a:t>
            </a:r>
            <a:endParaRPr lang="en-US" sz="2800" dirty="0">
              <a:solidFill>
                <a:schemeClr val="tx1"/>
              </a:solidFill>
            </a:endParaRPr>
          </a:p>
        </p:txBody>
      </p:sp>
      <p:pic>
        <p:nvPicPr>
          <p:cNvPr id="4" name="Picture 3"/>
          <p:cNvPicPr>
            <a:picLocks noChangeAspect="1"/>
          </p:cNvPicPr>
          <p:nvPr/>
        </p:nvPicPr>
        <p:blipFill>
          <a:blip r:embed="rId2"/>
          <a:stretch>
            <a:fillRect/>
          </a:stretch>
        </p:blipFill>
        <p:spPr>
          <a:xfrm>
            <a:off x="8092439" y="2503741"/>
            <a:ext cx="3592259" cy="3592259"/>
          </a:xfrm>
          <a:prstGeom prst="rect">
            <a:avLst/>
          </a:prstGeom>
        </p:spPr>
      </p:pic>
    </p:spTree>
    <p:extLst>
      <p:ext uri="{BB962C8B-B14F-4D97-AF65-F5344CB8AC3E}">
        <p14:creationId xmlns:p14="http://schemas.microsoft.com/office/powerpoint/2010/main" val="286298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Socialism</a:t>
            </a:r>
            <a:endParaRPr lang="en-US" dirty="0">
              <a:solidFill>
                <a:srgbClr val="FF0000"/>
              </a:solidFill>
            </a:endParaRPr>
          </a:p>
        </p:txBody>
      </p:sp>
      <p:sp>
        <p:nvSpPr>
          <p:cNvPr id="3" name="Content Placeholder 2"/>
          <p:cNvSpPr>
            <a:spLocks noGrp="1"/>
          </p:cNvSpPr>
          <p:nvPr>
            <p:ph sz="half" idx="1"/>
          </p:nvPr>
        </p:nvSpPr>
        <p:spPr/>
        <p:txBody>
          <a:bodyPr>
            <a:normAutofit/>
          </a:bodyPr>
          <a:lstStyle/>
          <a:p>
            <a:r>
              <a:rPr lang="en-US" sz="3600" u="sng" dirty="0" smtClean="0">
                <a:solidFill>
                  <a:schemeClr val="tx1"/>
                </a:solidFill>
              </a:rPr>
              <a:t>means </a:t>
            </a:r>
            <a:r>
              <a:rPr lang="en-US" sz="3600" u="sng" dirty="0">
                <a:solidFill>
                  <a:schemeClr val="tx1"/>
                </a:solidFill>
              </a:rPr>
              <a:t>of production, distribution, and exchange should be owned or regulated by the community as a </a:t>
            </a:r>
            <a:r>
              <a:rPr lang="en-US" sz="3600" u="sng" dirty="0" smtClean="0">
                <a:solidFill>
                  <a:schemeClr val="tx1"/>
                </a:solidFill>
              </a:rPr>
              <a:t>whole (everyone is equal)</a:t>
            </a:r>
            <a:endParaRPr lang="en-US" sz="3600" u="sng" dirty="0">
              <a:solidFill>
                <a:schemeClr val="tx1"/>
              </a:solidFill>
            </a:endParaRPr>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6080760" y="1767080"/>
            <a:ext cx="5654040" cy="3232211"/>
          </a:xfrm>
          <a:prstGeom prst="rect">
            <a:avLst/>
          </a:prstGeom>
        </p:spPr>
      </p:pic>
    </p:spTree>
    <p:extLst>
      <p:ext uri="{BB962C8B-B14F-4D97-AF65-F5344CB8AC3E}">
        <p14:creationId xmlns:p14="http://schemas.microsoft.com/office/powerpoint/2010/main" val="3200297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Traditional Economy</a:t>
            </a:r>
            <a:endParaRPr lang="en-US" dirty="0">
              <a:solidFill>
                <a:srgbClr val="FF0000"/>
              </a:solidFill>
            </a:endParaRPr>
          </a:p>
        </p:txBody>
      </p:sp>
      <p:sp>
        <p:nvSpPr>
          <p:cNvPr id="3" name="Content Placeholder 2"/>
          <p:cNvSpPr>
            <a:spLocks noGrp="1"/>
          </p:cNvSpPr>
          <p:nvPr>
            <p:ph sz="half" idx="1"/>
          </p:nvPr>
        </p:nvSpPr>
        <p:spPr/>
        <p:txBody>
          <a:bodyPr>
            <a:normAutofit/>
          </a:bodyPr>
          <a:lstStyle/>
          <a:p>
            <a:r>
              <a:rPr lang="en-US" sz="4400" u="sng" dirty="0" smtClean="0">
                <a:solidFill>
                  <a:schemeClr val="tx1"/>
                </a:solidFill>
              </a:rPr>
              <a:t>A system of  barter and trade that relies on culture and historical exchanges</a:t>
            </a:r>
            <a:endParaRPr lang="en-US" sz="4400" u="sng" dirty="0">
              <a:solidFill>
                <a:schemeClr val="tx1"/>
              </a:solidFill>
            </a:endParaRPr>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5971032" y="1673351"/>
            <a:ext cx="5876544" cy="4407408"/>
          </a:xfrm>
          <a:prstGeom prst="rect">
            <a:avLst/>
          </a:prstGeom>
        </p:spPr>
      </p:pic>
    </p:spTree>
    <p:extLst>
      <p:ext uri="{BB962C8B-B14F-4D97-AF65-F5344CB8AC3E}">
        <p14:creationId xmlns:p14="http://schemas.microsoft.com/office/powerpoint/2010/main" val="2029809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Market Economy</a:t>
            </a:r>
            <a:endParaRPr lang="en-US" dirty="0">
              <a:solidFill>
                <a:srgbClr val="FF0000"/>
              </a:solidFill>
            </a:endParaRPr>
          </a:p>
        </p:txBody>
      </p:sp>
      <p:sp>
        <p:nvSpPr>
          <p:cNvPr id="3" name="Content Placeholder 2"/>
          <p:cNvSpPr>
            <a:spLocks noGrp="1"/>
          </p:cNvSpPr>
          <p:nvPr>
            <p:ph sz="half" idx="1"/>
          </p:nvPr>
        </p:nvSpPr>
        <p:spPr/>
        <p:txBody>
          <a:bodyPr>
            <a:normAutofit/>
          </a:bodyPr>
          <a:lstStyle/>
          <a:p>
            <a:r>
              <a:rPr lang="en-US" sz="3600" u="sng" dirty="0" smtClean="0">
                <a:solidFill>
                  <a:schemeClr val="tx1"/>
                </a:solidFill>
              </a:rPr>
              <a:t>Where what to make, and how much to sell it are determined by supply and demand, and have little government regulation. </a:t>
            </a:r>
            <a:endParaRPr lang="en-US" sz="3600" u="sng" dirty="0">
              <a:solidFill>
                <a:schemeClr val="tx1"/>
              </a:solidFill>
            </a:endParaRPr>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6080760" y="1063689"/>
            <a:ext cx="5452695" cy="3635130"/>
          </a:xfrm>
          <a:prstGeom prst="rect">
            <a:avLst/>
          </a:prstGeom>
        </p:spPr>
      </p:pic>
      <p:pic>
        <p:nvPicPr>
          <p:cNvPr id="6" name="Picture 5"/>
          <p:cNvPicPr>
            <a:picLocks noChangeAspect="1"/>
          </p:cNvPicPr>
          <p:nvPr/>
        </p:nvPicPr>
        <p:blipFill>
          <a:blip r:embed="rId3"/>
          <a:stretch>
            <a:fillRect/>
          </a:stretch>
        </p:blipFill>
        <p:spPr>
          <a:xfrm>
            <a:off x="7797163" y="4400147"/>
            <a:ext cx="3038477" cy="1505521"/>
          </a:xfrm>
          <a:prstGeom prst="rect">
            <a:avLst/>
          </a:prstGeom>
        </p:spPr>
      </p:pic>
    </p:spTree>
    <p:extLst>
      <p:ext uri="{BB962C8B-B14F-4D97-AF65-F5344CB8AC3E}">
        <p14:creationId xmlns:p14="http://schemas.microsoft.com/office/powerpoint/2010/main" val="3617479910"/>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489</TotalTime>
  <Words>473</Words>
  <Application>Microsoft Office PowerPoint</Application>
  <PresentationFormat>Widescreen</PresentationFormat>
  <Paragraphs>35</Paragraphs>
  <Slides>15</Slides>
  <Notes>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Corbel</vt:lpstr>
      <vt:lpstr>Basis</vt:lpstr>
      <vt:lpstr>Warm-up 12/6</vt:lpstr>
      <vt:lpstr>Who owns it?</vt:lpstr>
      <vt:lpstr>Vocab</vt:lpstr>
      <vt:lpstr>Surplus </vt:lpstr>
      <vt:lpstr>Shortage</vt:lpstr>
      <vt:lpstr>Command Economy </vt:lpstr>
      <vt:lpstr>Socialism</vt:lpstr>
      <vt:lpstr>Traditional Economy</vt:lpstr>
      <vt:lpstr>Market Economy</vt:lpstr>
      <vt:lpstr>Economic Spectrum</vt:lpstr>
      <vt:lpstr>Where does it go?</vt:lpstr>
      <vt:lpstr>Where does it go?</vt:lpstr>
      <vt:lpstr>Where does it go?</vt:lpstr>
      <vt:lpstr>Where does it go?</vt:lpstr>
      <vt:lpstr>Flowchart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Chollett, Lacey R (MCHS)</dc:creator>
  <cp:lastModifiedBy>Lopez, Jordan H (MCHS)</cp:lastModifiedBy>
  <cp:revision>13</cp:revision>
  <dcterms:created xsi:type="dcterms:W3CDTF">2019-12-05T23:43:35Z</dcterms:created>
  <dcterms:modified xsi:type="dcterms:W3CDTF">2019-12-09T13:19:34Z</dcterms:modified>
</cp:coreProperties>
</file>