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9" r:id="rId1"/>
  </p:sldMasterIdLst>
  <p:sldIdLst>
    <p:sldId id="256" r:id="rId2"/>
    <p:sldId id="257" r:id="rId3"/>
    <p:sldId id="258" r:id="rId4"/>
    <p:sldId id="259" r:id="rId5"/>
    <p:sldId id="260" r:id="rId6"/>
    <p:sldId id="281" r:id="rId7"/>
    <p:sldId id="261" r:id="rId8"/>
    <p:sldId id="262" r:id="rId9"/>
    <p:sldId id="263" r:id="rId10"/>
    <p:sldId id="264" r:id="rId11"/>
    <p:sldId id="282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216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white">
          <a:xfrm>
            <a:off x="0" y="5971032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-9144" y="6053328"/>
            <a:ext cx="2249424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Rectangle 10"/>
          <p:cNvSpPr/>
          <p:nvPr/>
        </p:nvSpPr>
        <p:spPr>
          <a:xfrm>
            <a:off x="2359152" y="6044184"/>
            <a:ext cx="6784848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362200" y="4038600"/>
            <a:ext cx="647700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362200" y="6050037"/>
            <a:ext cx="67056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6200" y="6068699"/>
            <a:ext cx="2057400" cy="685800"/>
          </a:xfrm>
        </p:spPr>
        <p:txBody>
          <a:bodyPr>
            <a:noAutofit/>
          </a:bodyPr>
          <a:lstStyle>
            <a:lvl1pPr algn="ctr">
              <a:defRPr sz="2000">
                <a:solidFill>
                  <a:srgbClr val="FFFFFF"/>
                </a:solidFill>
              </a:defRPr>
            </a:lvl1pPr>
          </a:lstStyle>
          <a:p>
            <a:fld id="{A6BE1EF4-31ED-45C2-AC47-F2718A41336B}" type="datetimeFigureOut">
              <a:rPr lang="en-US" smtClean="0"/>
              <a:t>4/29/2019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085393" y="236538"/>
            <a:ext cx="5867400" cy="365125"/>
          </a:xfrm>
        </p:spPr>
        <p:txBody>
          <a:bodyPr/>
          <a:lstStyle>
            <a:lvl1pPr algn="r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001000" y="228600"/>
            <a:ext cx="8382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1EF4-31ED-45C2-AC47-F2718A41336B}" type="datetimeFigureOut">
              <a:rPr lang="en-US" smtClean="0"/>
              <a:t>4/29/2019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3200" y="609600"/>
            <a:ext cx="2057400" cy="551656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5562600" cy="5516564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53200" y="6248402"/>
            <a:ext cx="2209800" cy="365125"/>
          </a:xfrm>
        </p:spPr>
        <p:txBody>
          <a:bodyPr/>
          <a:lstStyle/>
          <a:p>
            <a:fld id="{A6BE1EF4-31ED-45C2-AC47-F2718A41336B}" type="datetimeFigureOut">
              <a:rPr lang="en-US" smtClean="0"/>
              <a:t>4/29/2019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57201" y="6248207"/>
            <a:ext cx="5573483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6096318" y="0"/>
            <a:ext cx="320040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6142038" y="609600"/>
            <a:ext cx="22860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6142038" y="0"/>
            <a:ext cx="22860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5989638" y="144462"/>
            <a:ext cx="533400" cy="244476"/>
          </a:xfrm>
        </p:spPr>
        <p:txBody>
          <a:bodyPr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648" y="228600"/>
            <a:ext cx="8153400" cy="990600"/>
          </a:xfr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1EF4-31ED-45C2-AC47-F2718A41336B}" type="datetimeFigureOut">
              <a:rPr lang="en-US" smtClean="0"/>
              <a:t>4/29/2019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12648" y="1600200"/>
            <a:ext cx="8153400" cy="44958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743200"/>
            <a:ext cx="7123113" cy="1673225"/>
          </a:xfrm>
        </p:spPr>
        <p:txBody>
          <a:bodyPr anchor="t"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Rectangle 6"/>
          <p:cNvSpPr/>
          <p:nvPr/>
        </p:nvSpPr>
        <p:spPr bwMode="white">
          <a:xfrm>
            <a:off x="0" y="1524000"/>
            <a:ext cx="9144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600200"/>
            <a:ext cx="129540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1371600" y="1600200"/>
            <a:ext cx="77724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600200"/>
            <a:ext cx="7620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1EF4-31ED-45C2-AC47-F2718A41336B}" type="datetimeFigureOut">
              <a:rPr lang="en-US" smtClean="0"/>
              <a:t>4/29/2019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295400" cy="701676"/>
          </a:xfrm>
        </p:spPr>
        <p:txBody>
          <a:bodyPr>
            <a:noAutofit/>
          </a:bodyPr>
          <a:lstStyle>
            <a:lvl1pPr>
              <a:defRPr sz="2400">
                <a:solidFill>
                  <a:srgbClr val="FFFFFF"/>
                </a:solidFill>
              </a:defRPr>
            </a:lvl1pPr>
          </a:lstStyle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09600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844901" y="1589567"/>
            <a:ext cx="3886200" cy="45720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A6BE1EF4-31ED-45C2-AC47-F2718A41336B}" type="datetimeFigureOut">
              <a:rPr lang="en-US" smtClean="0"/>
              <a:t>4/29/2019</a:t>
            </a:fld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73050"/>
            <a:ext cx="8153400" cy="8699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09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800600" y="2438400"/>
            <a:ext cx="3886200" cy="35814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5"/>
          </p:nvPr>
        </p:nvSpPr>
        <p:spPr/>
        <p:txBody>
          <a:bodyPr rtlCol="0"/>
          <a:lstStyle/>
          <a:p>
            <a:fld id="{A6BE1EF4-31ED-45C2-AC47-F2718A41336B}" type="datetimeFigureOut">
              <a:rPr lang="en-US" smtClean="0"/>
              <a:t>4/29/2019</a:t>
            </a:fld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 rtlCol="0"/>
          <a:lstStyle/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7"/>
          </p:nvPr>
        </p:nvSpPr>
        <p:spPr/>
        <p:txBody>
          <a:bodyPr rtlCol="0"/>
          <a:lstStyle/>
          <a:p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09600" y="1752600"/>
            <a:ext cx="388620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4800600" y="1752600"/>
            <a:ext cx="388620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1EF4-31ED-45C2-AC47-F2718A41336B}" type="datetimeFigureOut">
              <a:rPr lang="en-US" smtClean="0"/>
              <a:t>4/29/2019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1EF4-31ED-45C2-AC47-F2718A41336B}" type="datetimeFigureOut">
              <a:rPr lang="en-US" smtClean="0"/>
              <a:t>4/29/2019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33400" cy="3810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8077200" cy="869950"/>
          </a:xfrm>
        </p:spPr>
        <p:txBody>
          <a:bodyPr anchor="ctr"/>
          <a:lstStyle>
            <a:lvl1pPr algn="l">
              <a:buNone/>
              <a:defRPr sz="44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BE1EF4-31ED-45C2-AC47-F2718A41336B}" type="datetimeFigureOut">
              <a:rPr lang="en-US" smtClean="0"/>
              <a:t>4/29/2019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09600" y="1752600"/>
            <a:ext cx="160020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362200" y="1752600"/>
            <a:ext cx="6400800" cy="4419600"/>
          </a:xfrm>
        </p:spPr>
        <p:txBody>
          <a:bodyPr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00200" y="5486400"/>
            <a:ext cx="73152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8" name="Rectangle 7"/>
          <p:cNvSpPr/>
          <p:nvPr/>
        </p:nvSpPr>
        <p:spPr bwMode="white">
          <a:xfrm>
            <a:off x="-9144" y="4572000"/>
            <a:ext cx="9144000" cy="88696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-9144" y="4663440"/>
            <a:ext cx="1463040" cy="7132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1545336" y="4654296"/>
            <a:ext cx="7598664" cy="713232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4648200"/>
            <a:ext cx="7315200" cy="685800"/>
          </a:xfrm>
        </p:spPr>
        <p:txBody>
          <a:bodyPr anchor="ctr"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11" name="Rectangle 10"/>
          <p:cNvSpPr/>
          <p:nvPr/>
        </p:nvSpPr>
        <p:spPr bwMode="white">
          <a:xfrm>
            <a:off x="1447800" y="0"/>
            <a:ext cx="100584" cy="6867144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Date Placeholder 11"/>
          <p:cNvSpPr>
            <a:spLocks noGrp="1"/>
          </p:cNvSpPr>
          <p:nvPr>
            <p:ph type="dt" sz="half" idx="10"/>
          </p:nvPr>
        </p:nvSpPr>
        <p:spPr>
          <a:xfrm>
            <a:off x="6248400" y="6248400"/>
            <a:ext cx="2667000" cy="365125"/>
          </a:xfrm>
        </p:spPr>
        <p:txBody>
          <a:bodyPr rtlCol="0"/>
          <a:lstStyle/>
          <a:p>
            <a:fld id="{A6BE1EF4-31ED-45C2-AC47-F2718A41336B}" type="datetimeFigureOut">
              <a:rPr lang="en-US" smtClean="0"/>
              <a:t>4/29/2019</a:t>
            </a:fld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49"/>
            <a:ext cx="1447800" cy="663578"/>
          </a:xfrm>
        </p:spPr>
        <p:txBody>
          <a:bodyPr rtlCol="0"/>
          <a:lstStyle>
            <a:lvl1pPr>
              <a:defRPr sz="2800"/>
            </a:lvl1pPr>
          </a:lstStyle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600200" y="6248206"/>
            <a:ext cx="4572000" cy="365125"/>
          </a:xfrm>
        </p:spPr>
        <p:txBody>
          <a:bodyPr rtlCol="0"/>
          <a:lstStyle/>
          <a:p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60576" y="0"/>
            <a:ext cx="7583424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/>
              <a:t>Drag picture to placeholder or click icon to add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609600" y="228600"/>
            <a:ext cx="8153400" cy="9906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612648" y="1600200"/>
            <a:ext cx="8153400" cy="452628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096000" y="6248400"/>
            <a:ext cx="266700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fld id="{A6BE1EF4-31ED-45C2-AC47-F2718A41336B}" type="datetimeFigureOut">
              <a:rPr lang="en-US" smtClean="0"/>
              <a:t>4/29/2019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09600" y="6248206"/>
            <a:ext cx="5421083" cy="365125"/>
          </a:xfrm>
          <a:prstGeom prst="rect">
            <a:avLst/>
          </a:prstGeom>
        </p:spPr>
        <p:txBody>
          <a:bodyPr vert="horz" anchor="ctr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Rectangle 6"/>
          <p:cNvSpPr/>
          <p:nvPr/>
        </p:nvSpPr>
        <p:spPr bwMode="white">
          <a:xfrm>
            <a:off x="0" y="1234440"/>
            <a:ext cx="9144000" cy="32004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0" y="1280160"/>
            <a:ext cx="53340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>
          <a:xfrm>
            <a:off x="590550" y="1280160"/>
            <a:ext cx="8553450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2222"/>
            <a:ext cx="533400" cy="244476"/>
          </a:xfrm>
          <a:prstGeom prst="rect">
            <a:avLst/>
          </a:prstGeom>
        </p:spPr>
        <p:txBody>
          <a:bodyPr vert="horz" anchor="ctr" anchorCtr="0">
            <a:normAutofit/>
          </a:bodyPr>
          <a:lstStyle>
            <a:lvl1pPr algn="ctr" eaLnBrk="1" latinLnBrk="0" hangingPunct="1">
              <a:defRPr kumimoji="0" sz="1400" b="1">
                <a:solidFill>
                  <a:srgbClr val="FFFFFF"/>
                </a:solidFill>
              </a:defRPr>
            </a:lvl1pPr>
          </a:lstStyle>
          <a:p>
            <a:fld id="{B51EACD6-A525-4B49-8009-7F09B4461B46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20" r:id="rId1"/>
    <p:sldLayoutId id="2147483821" r:id="rId2"/>
    <p:sldLayoutId id="2147483822" r:id="rId3"/>
    <p:sldLayoutId id="2147483823" r:id="rId4"/>
    <p:sldLayoutId id="2147483824" r:id="rId5"/>
    <p:sldLayoutId id="2147483825" r:id="rId6"/>
    <p:sldLayoutId id="2147483826" r:id="rId7"/>
    <p:sldLayoutId id="2147483827" r:id="rId8"/>
    <p:sldLayoutId id="2147483828" r:id="rId9"/>
    <p:sldLayoutId id="2147483829" r:id="rId10"/>
    <p:sldLayoutId id="2147483830" r:id="rId11"/>
  </p:sldLayoutIdLst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20040" indent="-320040" algn="l" rtl="0" eaLnBrk="1" latinLnBrk="0" hangingPunct="1">
        <a:spcBef>
          <a:spcPts val="700"/>
        </a:spcBef>
        <a:buClr>
          <a:schemeClr val="accent2"/>
        </a:buClr>
        <a:buSzPct val="60000"/>
        <a:buFont typeface="Wingdings"/>
        <a:buChar char="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550"/>
        </a:spcBef>
        <a:buClr>
          <a:schemeClr val="accent1"/>
        </a:buClr>
        <a:buSzPct val="70000"/>
        <a:buFont typeface="Wingdings 2"/>
        <a:buChar char="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1" latinLnBrk="0" hangingPunct="1">
        <a:spcBef>
          <a:spcPts val="500"/>
        </a:spcBef>
        <a:buClr>
          <a:schemeClr val="accent2"/>
        </a:buClr>
        <a:buSzPct val="75000"/>
        <a:buFont typeface="Wingdings"/>
        <a:buChar char="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1" latinLnBrk="0" hangingPunct="1">
        <a:spcBef>
          <a:spcPts val="400"/>
        </a:spcBef>
        <a:buClr>
          <a:schemeClr val="accent3"/>
        </a:buClr>
        <a:buSzPct val="7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1" latinLnBrk="0" hangingPunct="1">
        <a:spcBef>
          <a:spcPts val="400"/>
        </a:spcBef>
        <a:buClr>
          <a:schemeClr val="accent4"/>
        </a:buClr>
        <a:buSzPct val="65000"/>
        <a:buFont typeface="Wingdings"/>
        <a:buChar char="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3.mp4"/><Relationship Id="rId7" Type="http://schemas.openxmlformats.org/officeDocument/2006/relationships/image" Target="../media/image20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19.png"/><Relationship Id="rId5" Type="http://schemas.openxmlformats.org/officeDocument/2006/relationships/slideLayout" Target="../slideLayouts/slideLayout5.xml"/><Relationship Id="rId4" Type="http://schemas.openxmlformats.org/officeDocument/2006/relationships/video" Target="../media/media3.mp4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30.jp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hyperlink" Target="http://metrocosm.com/world-population-history-map/" TargetMode="Externa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divot">
          <a:fgClr>
            <a:schemeClr val="bg1"/>
          </a:fgClr>
          <a:bgClr>
            <a:prstClr val="white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2937" y="490417"/>
            <a:ext cx="6778924" cy="695221"/>
          </a:xfrm>
        </p:spPr>
        <p:txBody>
          <a:bodyPr>
            <a:normAutofit fontScale="90000"/>
          </a:bodyPr>
          <a:lstStyle/>
          <a:p>
            <a:pPr algn="ctr"/>
            <a:r>
              <a:rPr lang="en-US">
                <a:latin typeface="+mn-lt"/>
              </a:rPr>
              <a:t>Population in Asia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362200" y="6048495"/>
            <a:ext cx="6705600" cy="528143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tx1"/>
                </a:solidFill>
              </a:rPr>
              <a:t>Watch the Population Video </a:t>
            </a:r>
          </a:p>
        </p:txBody>
      </p:sp>
      <p:pic>
        <p:nvPicPr>
          <p:cNvPr id="5" name="Picture 4" descr="Screen Shot 2018-05-01 at 7.43.29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31" y="1501941"/>
            <a:ext cx="8051800" cy="3987800"/>
          </a:xfrm>
          <a:prstGeom prst="rect">
            <a:avLst/>
          </a:prstGeom>
        </p:spPr>
      </p:pic>
      <p:pic>
        <p:nvPicPr>
          <p:cNvPr id="7" name="7 Billion How Did We Get So Big So Fast  SKUNK BEAR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52748" y="4423788"/>
            <a:ext cx="3827287" cy="2152850"/>
          </a:xfrm>
          <a:prstGeom prst="rect">
            <a:avLst/>
          </a:prstGeom>
        </p:spPr>
      </p:pic>
      <p:sp>
        <p:nvSpPr>
          <p:cNvPr id="4" name="Arrow: Up 3">
            <a:extLst>
              <a:ext uri="{FF2B5EF4-FFF2-40B4-BE49-F238E27FC236}">
                <a16:creationId xmlns:a16="http://schemas.microsoft.com/office/drawing/2014/main" id="{BCD79B7D-9C8A-48F3-9EB1-741B6451676F}"/>
              </a:ext>
            </a:extLst>
          </p:cNvPr>
          <p:cNvSpPr/>
          <p:nvPr/>
        </p:nvSpPr>
        <p:spPr>
          <a:xfrm>
            <a:off x="4329684" y="2932607"/>
            <a:ext cx="484632" cy="978408"/>
          </a:xfrm>
          <a:prstGeom prst="up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150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B. Overcrowding in Asia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4. </a:t>
            </a:r>
            <a:r>
              <a:rPr lang="en-US" u="sng"/>
              <a:t>Train stations</a:t>
            </a:r>
            <a:r>
              <a:rPr lang="en-US"/>
              <a:t> hire </a:t>
            </a:r>
            <a:r>
              <a:rPr lang="en-US" u="sng"/>
              <a:t>people pushers</a:t>
            </a:r>
            <a:r>
              <a:rPr lang="en-US"/>
              <a:t> to fit as many people onto a single train as possible. 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Picture 3" descr="imag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489" y="2866373"/>
            <a:ext cx="4080520" cy="2925656"/>
          </a:xfrm>
          <a:prstGeom prst="rect">
            <a:avLst/>
          </a:prstGeom>
        </p:spPr>
      </p:pic>
      <p:pic>
        <p:nvPicPr>
          <p:cNvPr id="5" name="Picture 4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520" y="3713502"/>
            <a:ext cx="4685528" cy="2632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4116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B. Overcrowding in Asia Here</a:t>
            </a:r>
          </a:p>
        </p:txBody>
      </p:sp>
      <p:pic>
        <p:nvPicPr>
          <p:cNvPr id="7" name="Capsule Hotel In Japan.mp4">
            <a:hlinkClick r:id="" action="ppaction://media"/>
          </p:cNvPr>
          <p:cNvPicPr>
            <a:picLocks noGrp="1" noChangeAspect="1"/>
          </p:cNvPicPr>
          <p:nvPr>
            <p:ph sz="quarter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43954" y="3135313"/>
            <a:ext cx="4351846" cy="2447913"/>
          </a:xfrm>
        </p:spPr>
      </p:pic>
      <p:pic>
        <p:nvPicPr>
          <p:cNvPr id="8" name="Best Of Youtube - Japanese Train Station.mp4">
            <a:hlinkClick r:id="" action="ppaction://media"/>
          </p:cNvPr>
          <p:cNvPicPr>
            <a:picLocks noGrp="1" noChangeAspect="1"/>
          </p:cNvPicPr>
          <p:nvPr>
            <p:ph sz="quarter" idx="4"/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800600" y="2883817"/>
            <a:ext cx="3886200" cy="2914650"/>
          </a:xfrm>
        </p:spPr>
      </p:pic>
      <p:sp>
        <p:nvSpPr>
          <p:cNvPr id="4" name="Text Placeholder 3"/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US"/>
              <a:t>Capsule Hotels in Japan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/>
              <a:t>Japanese People Pushers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33400" y="6186818"/>
            <a:ext cx="815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/>
              <a:t>Click on both boxes above to watch the videos</a:t>
            </a:r>
          </a:p>
        </p:txBody>
      </p:sp>
    </p:spTree>
    <p:extLst>
      <p:ext uri="{BB962C8B-B14F-4D97-AF65-F5344CB8AC3E}">
        <p14:creationId xmlns:p14="http://schemas.microsoft.com/office/powerpoint/2010/main" val="897198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3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B. Overcrowding in Asia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5. Countries like Japan and China have started building ‘</a:t>
            </a:r>
            <a:r>
              <a:rPr lang="en-US" u="sng"/>
              <a:t>up’</a:t>
            </a:r>
            <a:r>
              <a:rPr lang="en-US"/>
              <a:t> and </a:t>
            </a:r>
            <a:r>
              <a:rPr lang="en-US" u="sng"/>
              <a:t>underground</a:t>
            </a:r>
            <a:r>
              <a:rPr lang="en-US"/>
              <a:t> for more room. </a:t>
            </a:r>
          </a:p>
          <a:p>
            <a:pPr marL="0" indent="0">
              <a:buNone/>
            </a:pPr>
            <a:r>
              <a:rPr lang="en-US"/>
              <a:t>~</a:t>
            </a:r>
            <a:r>
              <a:rPr lang="en-US" u="sng"/>
              <a:t>Sky Towers</a:t>
            </a:r>
            <a:r>
              <a:rPr lang="en-US"/>
              <a:t> have housing, malls, doctor offices, schools, and jobs so that people don't have to travel far but have all they need. 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Picture 3" descr="downloa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7998" y="3689544"/>
            <a:ext cx="1931359" cy="2928874"/>
          </a:xfrm>
          <a:prstGeom prst="rect">
            <a:avLst/>
          </a:prstGeom>
        </p:spPr>
      </p:pic>
      <p:pic>
        <p:nvPicPr>
          <p:cNvPr id="5" name="Picture 4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623" y="4276434"/>
            <a:ext cx="34925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312687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B. Overcrowding in Asia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6. The </a:t>
            </a:r>
            <a:r>
              <a:rPr lang="en-US" u="sng"/>
              <a:t>Ganges River</a:t>
            </a:r>
            <a:r>
              <a:rPr lang="en-US"/>
              <a:t> of India has the highest population density in the world, with over </a:t>
            </a:r>
            <a:r>
              <a:rPr lang="en-US" u="sng"/>
              <a:t>1,250</a:t>
            </a:r>
            <a:r>
              <a:rPr lang="en-US"/>
              <a:t> people per square mile (Harlingen has about </a:t>
            </a:r>
            <a:r>
              <a:rPr lang="en-US" u="sng"/>
              <a:t>85</a:t>
            </a:r>
            <a:r>
              <a:rPr lang="en-US"/>
              <a:t> people per square mile). 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5" name="Picture 4" descr="imag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5790" y="3821062"/>
            <a:ext cx="4982889" cy="2628514"/>
          </a:xfrm>
          <a:prstGeom prst="rect">
            <a:avLst/>
          </a:prstGeom>
        </p:spPr>
      </p:pic>
      <p:pic>
        <p:nvPicPr>
          <p:cNvPr id="6" name="Picture 5" descr="downloa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37" y="3939578"/>
            <a:ext cx="3416300" cy="237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07302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C. Population 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1. Many countries have tried to </a:t>
            </a:r>
            <a:r>
              <a:rPr lang="en-US" u="sng"/>
              <a:t>slow population growth</a:t>
            </a:r>
            <a:r>
              <a:rPr lang="en-US"/>
              <a:t> to ensure there is enough food and resources for all people. 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5" name="Picture 4" descr="images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0101" y="3042676"/>
            <a:ext cx="3489145" cy="34891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4877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C. Population 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2. China instituted </a:t>
            </a:r>
            <a:r>
              <a:rPr lang="en-US" u="sng"/>
              <a:t>the One Child Policy</a:t>
            </a:r>
            <a:r>
              <a:rPr lang="en-US"/>
              <a:t>, which fined parents if they had more than one child. </a:t>
            </a:r>
          </a:p>
          <a:p>
            <a:pPr marL="0" indent="0">
              <a:buNone/>
            </a:pPr>
            <a:r>
              <a:rPr lang="en-US"/>
              <a:t>~With many low paying wages throughout the country, people could not afford to have </a:t>
            </a:r>
            <a:r>
              <a:rPr lang="en-US" u="sng"/>
              <a:t>multiple births</a:t>
            </a:r>
            <a:r>
              <a:rPr lang="en-US"/>
              <a:t>. 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5" name="Picture 4" descr="downloa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566" y="3833293"/>
            <a:ext cx="4557500" cy="255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7962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C. Population 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3. This led to a huge </a:t>
            </a:r>
            <a:r>
              <a:rPr lang="en-US" u="sng"/>
              <a:t>gender gap</a:t>
            </a:r>
            <a:r>
              <a:rPr lang="en-US"/>
              <a:t>, since culturally families wanted boys over girls for almost 3 decades. </a:t>
            </a:r>
          </a:p>
          <a:p>
            <a:pPr marL="0" indent="0">
              <a:buNone/>
            </a:pPr>
            <a:r>
              <a:rPr lang="en-US"/>
              <a:t>	~Baby </a:t>
            </a:r>
            <a:r>
              <a:rPr lang="en-US" u="sng"/>
              <a:t>girls</a:t>
            </a:r>
            <a:r>
              <a:rPr lang="en-US"/>
              <a:t> were aborted, abandoned, and put up for adoption in the </a:t>
            </a:r>
            <a:r>
              <a:rPr lang="en-US" u="sng"/>
              <a:t>millions</a:t>
            </a:r>
            <a:r>
              <a:rPr lang="en-US"/>
              <a:t>. 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Picture 3" descr="downloa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571" y="4036853"/>
            <a:ext cx="4166280" cy="2772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25721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C. Population 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4. Although in 2016 the One Child Policy was lifted, it has created a society where there are </a:t>
            </a:r>
            <a:r>
              <a:rPr lang="en-US" u="sng"/>
              <a:t>not</a:t>
            </a:r>
            <a:r>
              <a:rPr lang="en-US"/>
              <a:t> enough girls to </a:t>
            </a:r>
            <a:r>
              <a:rPr lang="en-US" u="sng"/>
              <a:t>marry</a:t>
            </a:r>
            <a:r>
              <a:rPr lang="en-US"/>
              <a:t>, and men are left to be alone. </a:t>
            </a:r>
          </a:p>
          <a:p>
            <a:pPr marL="0" indent="0">
              <a:buNone/>
            </a:pPr>
            <a:r>
              <a:rPr lang="en-US"/>
              <a:t>	~Some families have </a:t>
            </a:r>
            <a:r>
              <a:rPr lang="en-US" u="sng"/>
              <a:t>kidnapped</a:t>
            </a:r>
            <a:r>
              <a:rPr lang="en-US"/>
              <a:t> women as brides for their sons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Picture 3" descr="downloa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344" y="4168705"/>
            <a:ext cx="1618794" cy="2401797"/>
          </a:xfrm>
          <a:prstGeom prst="rect">
            <a:avLst/>
          </a:prstGeom>
        </p:spPr>
      </p:pic>
      <p:pic>
        <p:nvPicPr>
          <p:cNvPr id="5" name="Picture 4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4778" y="4490308"/>
            <a:ext cx="3606800" cy="224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24368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C. Population Control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5. </a:t>
            </a:r>
            <a:r>
              <a:rPr lang="en-US" u="sng"/>
              <a:t>Social unrest</a:t>
            </a:r>
            <a:r>
              <a:rPr lang="en-US"/>
              <a:t> due to the gender gap is just beginning, and time is the only way to correct it. (click on the icon to the right for video)</a:t>
            </a:r>
          </a:p>
        </p:txBody>
      </p:sp>
      <p:pic>
        <p:nvPicPr>
          <p:cNvPr id="6" name="The unintended consequences of Chinas One Child Policy.mp4">
            <a:hlinkClick r:id="" action="ppaction://media"/>
          </p:cNvPr>
          <p:cNvPicPr>
            <a:picLocks noGrp="1" noChangeAspect="1"/>
          </p:cNvPicPr>
          <p:nvPr>
            <p:ph sz="quarter" idx="2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876800" y="1589567"/>
            <a:ext cx="3886200" cy="2185988"/>
          </a:xfrm>
        </p:spPr>
      </p:pic>
      <p:pic>
        <p:nvPicPr>
          <p:cNvPr id="4" name="Picture 3" descr="images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2270" y="4518154"/>
            <a:ext cx="3953747" cy="2214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5935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D. Aging Population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6. Due to the </a:t>
            </a:r>
            <a:r>
              <a:rPr lang="en-US" u="sng"/>
              <a:t>high cost of living</a:t>
            </a:r>
            <a:r>
              <a:rPr lang="en-US"/>
              <a:t> on the mountainous island of </a:t>
            </a:r>
            <a:r>
              <a:rPr lang="en-US" u="sng"/>
              <a:t>Japan</a:t>
            </a:r>
            <a:r>
              <a:rPr lang="en-US"/>
              <a:t>, families have chosen to have smaller families, with one child or less. 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*They don</a:t>
            </a:r>
            <a:r>
              <a:rPr lang="mr-IN"/>
              <a:t>’</a:t>
            </a:r>
            <a:r>
              <a:rPr lang="en-US"/>
              <a:t>t have a </a:t>
            </a:r>
          </a:p>
          <a:p>
            <a:pPr marL="0" indent="0">
              <a:buNone/>
            </a:pPr>
            <a:r>
              <a:rPr lang="en-US"/>
              <a:t>Gender preference*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Picture 3" descr="imag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017" y="3150403"/>
            <a:ext cx="4956983" cy="3298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425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A. Populations of Asia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1. Asia is the </a:t>
            </a:r>
            <a:r>
              <a:rPr lang="en-US" u="sng"/>
              <a:t>largest</a:t>
            </a:r>
            <a:r>
              <a:rPr lang="en-US"/>
              <a:t> and most </a:t>
            </a:r>
            <a:r>
              <a:rPr lang="en-US" u="sng"/>
              <a:t>populous</a:t>
            </a:r>
            <a:r>
              <a:rPr lang="en-US"/>
              <a:t> continent. </a:t>
            </a:r>
          </a:p>
          <a:p>
            <a:pPr marL="0" indent="0">
              <a:buNone/>
            </a:pPr>
            <a:r>
              <a:rPr lang="en-US"/>
              <a:t>       ~</a:t>
            </a:r>
            <a:r>
              <a:rPr lang="en-US" u="sng"/>
              <a:t>30%</a:t>
            </a:r>
            <a:r>
              <a:rPr lang="en-US"/>
              <a:t> of land on earth but </a:t>
            </a:r>
            <a:r>
              <a:rPr lang="en-US" u="sng"/>
              <a:t>60%</a:t>
            </a:r>
            <a:r>
              <a:rPr lang="en-US"/>
              <a:t> of the worlds population</a:t>
            </a:r>
          </a:p>
          <a:p>
            <a:endParaRPr lang="en-US"/>
          </a:p>
        </p:txBody>
      </p:sp>
      <p:pic>
        <p:nvPicPr>
          <p:cNvPr id="4" name="Picture 3" descr="downloa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812" y="3229767"/>
            <a:ext cx="4741337" cy="3155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452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D. Aging Population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2. Japan is now facing the problem of having an </a:t>
            </a:r>
            <a:r>
              <a:rPr lang="en-US" u="sng"/>
              <a:t>aging population</a:t>
            </a:r>
            <a:r>
              <a:rPr lang="en-US"/>
              <a:t>, due to the low birth rates. 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Picture 3" descr="imag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337" y="2898928"/>
            <a:ext cx="6523869" cy="3665585"/>
          </a:xfrm>
          <a:prstGeom prst="rect">
            <a:avLst/>
          </a:prstGeom>
        </p:spPr>
      </p:pic>
      <p:pic>
        <p:nvPicPr>
          <p:cNvPr id="5" name="Picture 4" descr="downloa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647" y="4848266"/>
            <a:ext cx="1716247" cy="1716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2113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D. Aging Population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3. With </a:t>
            </a:r>
            <a:r>
              <a:rPr lang="en-US" u="sng"/>
              <a:t>less</a:t>
            </a:r>
            <a:r>
              <a:rPr lang="en-US"/>
              <a:t> of a </a:t>
            </a:r>
            <a:r>
              <a:rPr lang="en-US" u="sng"/>
              <a:t>work force</a:t>
            </a:r>
            <a:r>
              <a:rPr lang="en-US"/>
              <a:t>, jobs are not being filled and there are </a:t>
            </a:r>
            <a:r>
              <a:rPr lang="en-US" u="sng"/>
              <a:t>fewer</a:t>
            </a:r>
            <a:r>
              <a:rPr lang="en-US"/>
              <a:t> people to </a:t>
            </a:r>
            <a:r>
              <a:rPr lang="en-US" u="sng"/>
              <a:t>care</a:t>
            </a:r>
            <a:r>
              <a:rPr lang="en-US"/>
              <a:t> for the </a:t>
            </a:r>
            <a:r>
              <a:rPr lang="en-US" u="sng"/>
              <a:t>elderly</a:t>
            </a:r>
            <a:r>
              <a:rPr lang="en-US"/>
              <a:t> (which is customary in Asian countries).</a:t>
            </a:r>
          </a:p>
          <a:p>
            <a:pPr marL="0" indent="0">
              <a:buNone/>
            </a:pPr>
            <a:r>
              <a:rPr lang="en-US"/>
              <a:t>	~Example: Too many elementary schools and not enough </a:t>
            </a:r>
            <a:r>
              <a:rPr lang="en-US" u="sng"/>
              <a:t>Nursing Homes</a:t>
            </a:r>
            <a:r>
              <a:rPr lang="en-US"/>
              <a:t>. 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5" name="Picture 4" descr="downloa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4187" y="3966548"/>
            <a:ext cx="4639390" cy="2891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73166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E. Korean Peninsula Populations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1. Almost everywhere in Asia we are seeing more and more overcrowding, with the </a:t>
            </a:r>
            <a:r>
              <a:rPr lang="en-US" u="sng"/>
              <a:t>exception</a:t>
            </a:r>
            <a:r>
              <a:rPr lang="en-US"/>
              <a:t> of the </a:t>
            </a:r>
            <a:r>
              <a:rPr lang="en-US" u="sng"/>
              <a:t>northern</a:t>
            </a:r>
            <a:r>
              <a:rPr lang="en-US"/>
              <a:t> part of the </a:t>
            </a:r>
            <a:r>
              <a:rPr lang="en-US" u="sng"/>
              <a:t>Korean</a:t>
            </a:r>
            <a:r>
              <a:rPr lang="en-US"/>
              <a:t> Peninsula. </a:t>
            </a:r>
          </a:p>
          <a:p>
            <a:pPr marL="0" indent="0">
              <a:buNone/>
            </a:pPr>
            <a:r>
              <a:rPr lang="en-US"/>
              <a:t>         ~</a:t>
            </a:r>
            <a:r>
              <a:rPr lang="en-US" u="sng"/>
              <a:t>North</a:t>
            </a:r>
            <a:r>
              <a:rPr lang="en-US"/>
              <a:t> and South </a:t>
            </a:r>
            <a:r>
              <a:rPr lang="en-US" u="sng"/>
              <a:t>Korea</a:t>
            </a:r>
            <a:r>
              <a:rPr lang="en-US"/>
              <a:t> are the two countries located on the peninsula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Picture 3" descr="downloa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3612" y="3617670"/>
            <a:ext cx="1692230" cy="3207969"/>
          </a:xfrm>
          <a:prstGeom prst="rect">
            <a:avLst/>
          </a:prstGeom>
        </p:spPr>
      </p:pic>
      <p:pic>
        <p:nvPicPr>
          <p:cNvPr id="5" name="Picture 4" descr="downloa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8908" y="4132103"/>
            <a:ext cx="38100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007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E. Korean Peninsula Populations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2. </a:t>
            </a:r>
            <a:r>
              <a:rPr lang="en-US" u="sng"/>
              <a:t>South Korea</a:t>
            </a:r>
            <a:r>
              <a:rPr lang="en-US"/>
              <a:t> is a </a:t>
            </a:r>
            <a:r>
              <a:rPr lang="en-US" u="sng"/>
              <a:t>thriving</a:t>
            </a:r>
            <a:r>
              <a:rPr lang="en-US"/>
              <a:t> nation, with growing populations and industry.</a:t>
            </a:r>
          </a:p>
          <a:p>
            <a:pPr marL="0" indent="0">
              <a:buNone/>
            </a:pPr>
            <a:r>
              <a:rPr lang="en-US"/>
              <a:t>	~Home to the past winter Olympics!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Picture 3" descr="downloa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070" y="3286819"/>
            <a:ext cx="4323930" cy="3571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97678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E. Korean Peninsula Populations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3. </a:t>
            </a:r>
            <a:r>
              <a:rPr lang="en-US" u="sng"/>
              <a:t>North Korea</a:t>
            </a:r>
            <a:r>
              <a:rPr lang="en-US"/>
              <a:t>, due to its extreme </a:t>
            </a:r>
            <a:r>
              <a:rPr lang="en-US" u="sng"/>
              <a:t>totalitarian</a:t>
            </a:r>
            <a:r>
              <a:rPr lang="en-US"/>
              <a:t> government led by </a:t>
            </a:r>
            <a:r>
              <a:rPr lang="en-US" u="sng"/>
              <a:t>Kim Jong-un</a:t>
            </a:r>
            <a:r>
              <a:rPr lang="en-US"/>
              <a:t>, has </a:t>
            </a:r>
            <a:r>
              <a:rPr lang="en-US" u="sng"/>
              <a:t>cut off</a:t>
            </a:r>
            <a:r>
              <a:rPr lang="en-US"/>
              <a:t> the country to all political, cultural, and economic </a:t>
            </a:r>
            <a:r>
              <a:rPr lang="en-US" u="sng"/>
              <a:t>opportunities</a:t>
            </a:r>
            <a:r>
              <a:rPr lang="en-US"/>
              <a:t> outside of North Korea. 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Picture 3" descr="downloa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6354" y="3794761"/>
            <a:ext cx="5139694" cy="2878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60017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E. Korean Peninsula Populations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4. Due to these policies, North Korea is </a:t>
            </a:r>
            <a:r>
              <a:rPr lang="en-US" u="sng"/>
              <a:t>stagnating</a:t>
            </a:r>
            <a:r>
              <a:rPr lang="en-US"/>
              <a:t> in terms of population. </a:t>
            </a:r>
          </a:p>
          <a:p>
            <a:pPr marL="0" indent="0">
              <a:buNone/>
            </a:pPr>
            <a:r>
              <a:rPr lang="en-US"/>
              <a:t>5. North Korea is also considered a </a:t>
            </a:r>
            <a:r>
              <a:rPr lang="en-US" u="sng"/>
              <a:t>homogenous population</a:t>
            </a:r>
            <a:r>
              <a:rPr lang="en-US"/>
              <a:t>, with </a:t>
            </a:r>
            <a:r>
              <a:rPr lang="en-US" u="sng"/>
              <a:t>99.98%</a:t>
            </a:r>
            <a:r>
              <a:rPr lang="en-US"/>
              <a:t> of the population claiming they are of Korean descent and .</a:t>
            </a:r>
            <a:r>
              <a:rPr lang="en-US" u="sng"/>
              <a:t>02%</a:t>
            </a:r>
            <a:r>
              <a:rPr lang="en-US"/>
              <a:t> claiming “Other”. 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Picture 3" descr="downloa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3809" y="4552035"/>
            <a:ext cx="2525854" cy="1909076"/>
          </a:xfrm>
          <a:prstGeom prst="rect">
            <a:avLst/>
          </a:prstGeom>
        </p:spPr>
      </p:pic>
      <p:pic>
        <p:nvPicPr>
          <p:cNvPr id="5" name="Picture 4" descr="downloa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0943" y="4375096"/>
            <a:ext cx="2525714" cy="2086015"/>
          </a:xfrm>
          <a:prstGeom prst="rect">
            <a:avLst/>
          </a:prstGeom>
        </p:spPr>
      </p:pic>
      <p:pic>
        <p:nvPicPr>
          <p:cNvPr id="6" name="Picture 5" descr="downloa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701" y="5028285"/>
            <a:ext cx="1347642" cy="1347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03918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E. Korean Peninsula Populations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6. Reasons for a homogenous society is that North Koreans are </a:t>
            </a:r>
            <a:r>
              <a:rPr lang="en-US" u="sng"/>
              <a:t>not allowed</a:t>
            </a:r>
            <a:r>
              <a:rPr lang="en-US"/>
              <a:t> to leave for work, travel, or leisure out of the country, and unless under extremely special circumstances, </a:t>
            </a:r>
            <a:r>
              <a:rPr lang="en-US" u="sng"/>
              <a:t>outsiders</a:t>
            </a:r>
            <a:r>
              <a:rPr lang="en-US"/>
              <a:t> are </a:t>
            </a:r>
            <a:r>
              <a:rPr lang="en-US" u="sng"/>
              <a:t>not allowed</a:t>
            </a:r>
            <a:r>
              <a:rPr lang="en-US"/>
              <a:t> entrance to the country. 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Picture 3" descr="downloa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414" y="4116727"/>
            <a:ext cx="4141634" cy="2453776"/>
          </a:xfrm>
          <a:prstGeom prst="rect">
            <a:avLst/>
          </a:prstGeom>
        </p:spPr>
      </p:pic>
      <p:pic>
        <p:nvPicPr>
          <p:cNvPr id="5" name="Picture 4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27" y="4407482"/>
            <a:ext cx="3467100" cy="234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91988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/>
              <a:t>E. Korean Peninsula Populations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7. Due to very recent </a:t>
            </a:r>
            <a:r>
              <a:rPr lang="en-US" u="sng"/>
              <a:t>dialogue</a:t>
            </a:r>
            <a:r>
              <a:rPr lang="en-US"/>
              <a:t> between </a:t>
            </a:r>
            <a:r>
              <a:rPr lang="en-US" u="sng"/>
              <a:t>North</a:t>
            </a:r>
            <a:r>
              <a:rPr lang="en-US"/>
              <a:t> and </a:t>
            </a:r>
            <a:r>
              <a:rPr lang="en-US" u="sng"/>
              <a:t>South </a:t>
            </a:r>
            <a:r>
              <a:rPr lang="en-US"/>
              <a:t>Korea, we may see a change to these policies in the near future. 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Picture 3" descr="downloa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7147" y="3758589"/>
            <a:ext cx="4421658" cy="2662175"/>
          </a:xfrm>
          <a:prstGeom prst="rect">
            <a:avLst/>
          </a:prstGeom>
        </p:spPr>
      </p:pic>
      <p:pic>
        <p:nvPicPr>
          <p:cNvPr id="5" name="Picture 4" descr="downloa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0076" y="3941021"/>
            <a:ext cx="3492500" cy="232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37849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ownload.png"/>
          <p:cNvPicPr>
            <a:picLocks noChangeAspect="1"/>
          </p:cNvPicPr>
          <p:nvPr/>
        </p:nvPicPr>
        <p:blipFill>
          <a:blip r:embed="rId2">
            <a:alphaModFix amt="9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693" y="3140295"/>
            <a:ext cx="3668355" cy="37177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A. Populations of Asia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2. Asia has the highest </a:t>
            </a:r>
            <a:r>
              <a:rPr lang="en-US" u="sng"/>
              <a:t>growth rate</a:t>
            </a:r>
            <a:r>
              <a:rPr lang="en-US"/>
              <a:t> in the world. 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/>
              <a:t>3. The two most populous countries in the world are </a:t>
            </a:r>
            <a:r>
              <a:rPr lang="en-US" u="sng"/>
              <a:t>India</a:t>
            </a:r>
            <a:r>
              <a:rPr lang="en-US"/>
              <a:t> and </a:t>
            </a:r>
            <a:r>
              <a:rPr lang="en-US" u="sng"/>
              <a:t>China</a:t>
            </a:r>
            <a:r>
              <a:rPr lang="en-US"/>
              <a:t>, both Asian countries. </a:t>
            </a:r>
          </a:p>
          <a:p>
            <a:pPr marL="0" indent="0">
              <a:buNone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151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A. Populations of Asia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4. Asia has the space for continued growth, but not the </a:t>
            </a:r>
            <a:r>
              <a:rPr lang="en-US" u="sng"/>
              <a:t>resources</a:t>
            </a:r>
            <a:r>
              <a:rPr lang="en-US"/>
              <a:t>. 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Picture 3" descr="downloa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310" y="4024957"/>
            <a:ext cx="6119760" cy="254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12693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A. Populations of Asia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5. Some Asian countries are expected to </a:t>
            </a:r>
            <a:r>
              <a:rPr lang="en-US" u="sng"/>
              <a:t>double</a:t>
            </a:r>
            <a:r>
              <a:rPr lang="en-US"/>
              <a:t> by the year </a:t>
            </a:r>
            <a:r>
              <a:rPr lang="en-US" u="sng"/>
              <a:t>2050</a:t>
            </a:r>
            <a:r>
              <a:rPr lang="en-US"/>
              <a:t>, but they are also the </a:t>
            </a:r>
            <a:r>
              <a:rPr lang="en-US" u="sng"/>
              <a:t>poorest</a:t>
            </a:r>
            <a:r>
              <a:rPr lang="en-US"/>
              <a:t> nations in Asia. </a:t>
            </a:r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endParaRPr lang="en-US"/>
          </a:p>
          <a:p>
            <a:pPr marL="0" indent="0">
              <a:buNone/>
            </a:pPr>
            <a:r>
              <a:rPr lang="en-US">
                <a:hlinkClick r:id="rId2"/>
              </a:rPr>
              <a:t>Visit Population Projections Here</a:t>
            </a:r>
            <a:endParaRPr lang="en-US"/>
          </a:p>
          <a:p>
            <a:pPr marL="0" indent="0">
              <a:buNone/>
            </a:pPr>
            <a:endParaRPr lang="en-US"/>
          </a:p>
        </p:txBody>
      </p:sp>
      <p:pic>
        <p:nvPicPr>
          <p:cNvPr id="5" name="Picture 4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187" y="2742534"/>
            <a:ext cx="3797300" cy="213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55537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A. Populations of Asia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/>
              <a:t>6. The highest densities are located along major waterways used for manufacturing and trade. </a:t>
            </a:r>
          </a:p>
          <a:p>
            <a:pPr marL="0" indent="0">
              <a:buNone/>
            </a:pPr>
            <a:r>
              <a:rPr lang="en-US"/>
              <a:t>	~</a:t>
            </a:r>
            <a:r>
              <a:rPr lang="en-US" u="sng"/>
              <a:t>Ganges</a:t>
            </a:r>
            <a:r>
              <a:rPr lang="en-US"/>
              <a:t> River, </a:t>
            </a:r>
            <a:r>
              <a:rPr lang="en-US" u="sng"/>
              <a:t>Yangtze</a:t>
            </a:r>
            <a:r>
              <a:rPr lang="en-US"/>
              <a:t> River, </a:t>
            </a:r>
            <a:r>
              <a:rPr lang="en-US" u="sng"/>
              <a:t>Yellow</a:t>
            </a:r>
            <a:r>
              <a:rPr lang="en-US"/>
              <a:t> River and Eastern </a:t>
            </a:r>
            <a:r>
              <a:rPr lang="en-US" u="sng"/>
              <a:t>Pacific Coast</a:t>
            </a:r>
            <a:endParaRPr lang="en-US"/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Picture 3" descr="Population-density-distribution-in-China-s-LECZ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0650" y="3508744"/>
            <a:ext cx="4663349" cy="3349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5300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B. Overcrowding in Asia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1. Due to the enormous human populations, Asia is running out of room, so the </a:t>
            </a:r>
            <a:r>
              <a:rPr lang="en-US" u="sng"/>
              <a:t>cost of living</a:t>
            </a:r>
            <a:r>
              <a:rPr lang="en-US"/>
              <a:t> is </a:t>
            </a:r>
            <a:r>
              <a:rPr lang="en-US" u="sng"/>
              <a:t>increasing</a:t>
            </a:r>
            <a:r>
              <a:rPr lang="en-US"/>
              <a:t>.  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5" name="Picture 4" descr="imag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9595" y="3238500"/>
            <a:ext cx="2857500" cy="2857500"/>
          </a:xfrm>
          <a:prstGeom prst="rect">
            <a:avLst/>
          </a:prstGeom>
        </p:spPr>
      </p:pic>
      <p:pic>
        <p:nvPicPr>
          <p:cNvPr id="6" name="Picture 5" descr="image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8607" y="4686882"/>
            <a:ext cx="4533900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753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B. Overcrowding in Asia Here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2. </a:t>
            </a:r>
            <a:r>
              <a:rPr lang="en-US" u="sng"/>
              <a:t>Micro-Apartments</a:t>
            </a:r>
            <a:r>
              <a:rPr lang="en-US"/>
              <a:t> and </a:t>
            </a:r>
            <a:r>
              <a:rPr lang="en-US" u="sng"/>
              <a:t>Tiny Homes</a:t>
            </a:r>
            <a:r>
              <a:rPr lang="en-US"/>
              <a:t> are the last resort for some families. These spaces combine </a:t>
            </a:r>
            <a:r>
              <a:rPr lang="en-US" u="sng"/>
              <a:t>all living needs</a:t>
            </a:r>
            <a:r>
              <a:rPr lang="en-US"/>
              <a:t> into one room, about the size of the average </a:t>
            </a:r>
            <a:r>
              <a:rPr lang="en-US" u="sng"/>
              <a:t>American bedroom</a:t>
            </a:r>
            <a:r>
              <a:rPr lang="en-US"/>
              <a:t>. 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Picture 3" descr="downloa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448" y="3509775"/>
            <a:ext cx="3006341" cy="2000583"/>
          </a:xfrm>
          <a:prstGeom prst="rect">
            <a:avLst/>
          </a:prstGeom>
        </p:spPr>
      </p:pic>
      <p:pic>
        <p:nvPicPr>
          <p:cNvPr id="5" name="Picture 4" descr="downloa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505" y="3441703"/>
            <a:ext cx="2746495" cy="1969185"/>
          </a:xfrm>
          <a:prstGeom prst="rect">
            <a:avLst/>
          </a:prstGeom>
        </p:spPr>
      </p:pic>
      <p:pic>
        <p:nvPicPr>
          <p:cNvPr id="6" name="Picture 5" descr="imag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0319" y="4801365"/>
            <a:ext cx="3572470" cy="2000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2085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B. Overcrowding in Asia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/>
              <a:t>3. </a:t>
            </a:r>
            <a:r>
              <a:rPr lang="en-US" u="sng"/>
              <a:t>Capsule hotels</a:t>
            </a:r>
            <a:r>
              <a:rPr lang="en-US"/>
              <a:t> are also popping up around </a:t>
            </a:r>
            <a:r>
              <a:rPr lang="en-US" u="sng"/>
              <a:t>China</a:t>
            </a:r>
            <a:r>
              <a:rPr lang="en-US"/>
              <a:t> and </a:t>
            </a:r>
            <a:r>
              <a:rPr lang="en-US" u="sng"/>
              <a:t>Japan</a:t>
            </a:r>
            <a:r>
              <a:rPr lang="en-US"/>
              <a:t> so that people can avoid traffic and stay near work during the week.</a:t>
            </a:r>
          </a:p>
          <a:p>
            <a:pPr marL="0" indent="0">
              <a:buNone/>
            </a:pPr>
            <a:endParaRPr lang="en-US"/>
          </a:p>
        </p:txBody>
      </p:sp>
      <p:pic>
        <p:nvPicPr>
          <p:cNvPr id="4" name="Picture 3" descr="images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77" y="3058898"/>
            <a:ext cx="3733800" cy="2171700"/>
          </a:xfrm>
          <a:prstGeom prst="rect">
            <a:avLst/>
          </a:prstGeom>
        </p:spPr>
      </p:pic>
      <p:pic>
        <p:nvPicPr>
          <p:cNvPr id="5" name="Picture 4" descr="download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400" y="3911198"/>
            <a:ext cx="5277600" cy="2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35066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edia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On-screen Show (4:3)</PresentationFormat>
  <Slides>27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Median</vt:lpstr>
      <vt:lpstr>Population in Asia</vt:lpstr>
      <vt:lpstr>A. Populations of Asia</vt:lpstr>
      <vt:lpstr>A. Populations of Asia</vt:lpstr>
      <vt:lpstr>A. Populations of Asia</vt:lpstr>
      <vt:lpstr>A. Populations of Asia</vt:lpstr>
      <vt:lpstr>A. Populations of Asia</vt:lpstr>
      <vt:lpstr>B. Overcrowding in Asia</vt:lpstr>
      <vt:lpstr>B. Overcrowding in Asia Here</vt:lpstr>
      <vt:lpstr>B. Overcrowding in Asia</vt:lpstr>
      <vt:lpstr>B. Overcrowding in Asia</vt:lpstr>
      <vt:lpstr>B. Overcrowding in Asia Here</vt:lpstr>
      <vt:lpstr>B. Overcrowding in Asia</vt:lpstr>
      <vt:lpstr>B. Overcrowding in Asia</vt:lpstr>
      <vt:lpstr>C. Population Control</vt:lpstr>
      <vt:lpstr>C. Population Control</vt:lpstr>
      <vt:lpstr>C. Population Control</vt:lpstr>
      <vt:lpstr>C. Population Control</vt:lpstr>
      <vt:lpstr>C. Population Control</vt:lpstr>
      <vt:lpstr>D. Aging Population</vt:lpstr>
      <vt:lpstr>D. Aging Population</vt:lpstr>
      <vt:lpstr>D. Aging Population</vt:lpstr>
      <vt:lpstr>E. Korean Peninsula Populations</vt:lpstr>
      <vt:lpstr>E. Korean Peninsula Populations</vt:lpstr>
      <vt:lpstr>E. Korean Peninsula Populations</vt:lpstr>
      <vt:lpstr>E. Korean Peninsula Populations</vt:lpstr>
      <vt:lpstr>E. Korean Peninsula Populations</vt:lpstr>
      <vt:lpstr>E. Korean Peninsula Populations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Population in Asia</dc:title>
  <cp:revision>2</cp:revision>
  <dcterms:modified xsi:type="dcterms:W3CDTF">2019-04-29T20:33:26Z</dcterms:modified>
</cp:coreProperties>
</file>