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Montserra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45852dc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45852d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dc6979a1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dc6979a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c6979a14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c6979a1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dc6979a1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dc6979a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dc6979a1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dc6979a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noAutofit/>
          </a:bodyPr>
          <a:lstStyle>
            <a:lvl1pPr marR="0" lvl="0" algn="r" rtl="0">
              <a:spcBef>
                <a:spcPts val="0"/>
              </a:spcBef>
              <a:spcAft>
                <a:spcPts val="0"/>
              </a:spcAft>
              <a:buClr>
                <a:srgbClr val="567795"/>
              </a:buClr>
              <a:buSzPts val="5600"/>
              <a:buFont typeface="Calibri"/>
              <a:buNone/>
              <a:defRPr sz="5600" b="1" i="0" u="none" strike="noStrike" cap="none">
                <a:solidFill>
                  <a:srgbClr val="5677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noAutofit/>
          </a:bodyPr>
          <a:lstStyle>
            <a:lvl1pPr marR="45720" lvl="0" algn="r" rtl="0">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0" name="Google Shape;20;p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1" name="Google Shape;21;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80" name="Google Shape;80;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81" name="Google Shape;81;p1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82" name="Google Shape;82;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86" name="Google Shape;86;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87" name="Google Shape;87;p1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88" name="Google Shape;88;p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6" name="Google Shape;26;p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7" name="Google Shape;27;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rgbClr val="6D9C64"/>
              </a:buClr>
              <a:buSzPts val="5600"/>
              <a:buFont typeface="Calibri"/>
              <a:buNone/>
              <a:defRPr sz="5600" b="1" i="0" u="none" strike="noStrike" cap="none">
                <a:solidFill>
                  <a:srgbClr val="6D9C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32" name="Google Shape;32;p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33" name="Google Shape;33;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lt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7" name="Google Shape;37;p5"/>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lt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39" name="Google Shape;39;p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0" name="Google Shape;40;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accent3"/>
              </a:buClr>
              <a:buSzPts val="2280"/>
              <a:buFont typeface="Noto Sans Symbols"/>
              <a:buNone/>
              <a:defRPr sz="2400" b="1" i="0" u="none" strike="noStrike" cap="none">
                <a:solidFill>
                  <a:schemeClr val="lt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1700"/>
              <a:buFont typeface="Noto Sans Symbols"/>
              <a:buNone/>
              <a:defRPr sz="2000" b="1" i="0" u="none" strike="noStrike" cap="none">
                <a:solidFill>
                  <a:schemeClr val="lt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260"/>
              <a:buFont typeface="Noto Sans Symbols"/>
              <a:buNone/>
              <a:defRPr sz="1800" b="1" i="0" u="none" strike="noStrike" cap="none">
                <a:solidFill>
                  <a:schemeClr val="lt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040"/>
              <a:buFont typeface="Noto Sans Symbols"/>
              <a:buNone/>
              <a:defRPr sz="1600" b="1" i="0" u="none" strike="noStrike" cap="none">
                <a:solidFill>
                  <a:schemeClr val="lt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040"/>
              <a:buFont typeface="Noto Sans Symbols"/>
              <a:buNone/>
              <a:defRPr sz="1600" b="1"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4" name="Google Shape;44;p6"/>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accent3"/>
              </a:buClr>
              <a:buSzPts val="2280"/>
              <a:buFont typeface="Noto Sans Symbols"/>
              <a:buNone/>
              <a:defRPr sz="2400" b="1" i="0" u="none" strike="noStrike" cap="none">
                <a:solidFill>
                  <a:schemeClr val="lt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1700"/>
              <a:buFont typeface="Noto Sans Symbols"/>
              <a:buNone/>
              <a:defRPr sz="2000" b="1" i="0" u="none" strike="noStrike" cap="none">
                <a:solidFill>
                  <a:schemeClr val="lt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260"/>
              <a:buFont typeface="Noto Sans Symbols"/>
              <a:buNone/>
              <a:defRPr sz="1800" b="1" i="0" u="none" strike="noStrike" cap="none">
                <a:solidFill>
                  <a:schemeClr val="lt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040"/>
              <a:buFont typeface="Noto Sans Symbols"/>
              <a:buNone/>
              <a:defRPr sz="1600" b="1" i="0" u="none" strike="noStrike" cap="none">
                <a:solidFill>
                  <a:schemeClr val="lt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040"/>
              <a:buFont typeface="Noto Sans Symbols"/>
              <a:buNone/>
              <a:defRPr sz="1600" b="1"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5" name="Google Shape;45;p6"/>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noAutofit/>
          </a:bodyPr>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lt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lt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lt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lt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6" name="Google Shape;46;p6"/>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noAutofit/>
          </a:bodyPr>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lt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lt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lt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lt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8" name="Google Shape;48;p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49" name="Google Shape;49;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3" name="Google Shape;53;p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4" name="Google Shape;54;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7" name="Google Shape;57;p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8" name="Google Shape;58;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2600"/>
              <a:buFont typeface="Calibri"/>
              <a:buNone/>
              <a:defRPr sz="26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3"/>
              </a:buClr>
              <a:buSzPts val="1330"/>
              <a:buFont typeface="Noto Sans Symbols"/>
              <a:buNone/>
              <a:defRPr sz="1400" b="0" i="0" u="none" strike="noStrike" cap="none">
                <a:solidFill>
                  <a:schemeClr val="lt1"/>
                </a:solidFill>
                <a:latin typeface="Constantia"/>
                <a:ea typeface="Constantia"/>
                <a:cs typeface="Constantia"/>
                <a:sym typeface="Constantia"/>
              </a:defRPr>
            </a:lvl1pPr>
            <a:lvl2pPr marL="914400" marR="0" lvl="1" indent="-228600" algn="l" rtl="0">
              <a:spcBef>
                <a:spcPts val="240"/>
              </a:spcBef>
              <a:spcAft>
                <a:spcPts val="0"/>
              </a:spcAft>
              <a:buClr>
                <a:schemeClr val="accent1"/>
              </a:buClr>
              <a:buSzPts val="1020"/>
              <a:buFont typeface="Noto Sans Symbols"/>
              <a:buNone/>
              <a:defRPr sz="1200" b="0" i="0" u="none" strike="noStrike" cap="none">
                <a:solidFill>
                  <a:schemeClr val="lt1"/>
                </a:solidFill>
                <a:latin typeface="Constantia"/>
                <a:ea typeface="Constantia"/>
                <a:cs typeface="Constantia"/>
                <a:sym typeface="Constantia"/>
              </a:defRPr>
            </a:lvl2pPr>
            <a:lvl3pPr marL="1371600" marR="0" lvl="2" indent="-228600" algn="l" rtl="0">
              <a:spcBef>
                <a:spcPts val="200"/>
              </a:spcBef>
              <a:spcAft>
                <a:spcPts val="0"/>
              </a:spcAft>
              <a:buClr>
                <a:schemeClr val="accent2"/>
              </a:buClr>
              <a:buSzPts val="700"/>
              <a:buFont typeface="Noto Sans Symbols"/>
              <a:buNone/>
              <a:defRPr sz="1000" b="0" i="0" u="none" strike="noStrike" cap="none">
                <a:solidFill>
                  <a:schemeClr val="lt1"/>
                </a:solidFill>
                <a:latin typeface="Constantia"/>
                <a:ea typeface="Constantia"/>
                <a:cs typeface="Constantia"/>
                <a:sym typeface="Constantia"/>
              </a:defRPr>
            </a:lvl3pPr>
            <a:lvl4pPr marL="1828800" marR="0" lvl="3" indent="-228600" algn="l" rtl="0">
              <a:spcBef>
                <a:spcPts val="180"/>
              </a:spcBef>
              <a:spcAft>
                <a:spcPts val="0"/>
              </a:spcAft>
              <a:buClr>
                <a:schemeClr val="accent3"/>
              </a:buClr>
              <a:buSzPts val="585"/>
              <a:buFont typeface="Noto Sans Symbols"/>
              <a:buNone/>
              <a:defRPr sz="900" b="0" i="0" u="none" strike="noStrike" cap="none">
                <a:solidFill>
                  <a:schemeClr val="lt1"/>
                </a:solidFill>
                <a:latin typeface="Constantia"/>
                <a:ea typeface="Constantia"/>
                <a:cs typeface="Constantia"/>
                <a:sym typeface="Constantia"/>
              </a:defRPr>
            </a:lvl4pPr>
            <a:lvl5pPr marL="2286000" marR="0" lvl="4" indent="-228600" algn="l" rtl="0">
              <a:spcBef>
                <a:spcPts val="180"/>
              </a:spcBef>
              <a:spcAft>
                <a:spcPts val="0"/>
              </a:spcAft>
              <a:buClr>
                <a:schemeClr val="accent4"/>
              </a:buClr>
              <a:buSzPts val="585"/>
              <a:buFont typeface="Noto Sans Symbols"/>
              <a:buNone/>
              <a:defRPr sz="9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62" name="Google Shape;62;p9"/>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noAutofit/>
          </a:bodyPr>
          <a:lstStyle>
            <a:lvl1pPr marL="457200" marR="0" lvl="0" indent="-397510" algn="l" rtl="0">
              <a:spcBef>
                <a:spcPts val="560"/>
              </a:spcBef>
              <a:spcAft>
                <a:spcPts val="0"/>
              </a:spcAft>
              <a:buClr>
                <a:schemeClr val="accent3"/>
              </a:buClr>
              <a:buSzPts val="2660"/>
              <a:buFont typeface="Noto Sans Symbols"/>
              <a:buChar char="●"/>
              <a:defRPr sz="2800" b="0" i="0" u="none" strike="noStrike" cap="none">
                <a:solidFill>
                  <a:schemeClr val="lt1"/>
                </a:solidFill>
                <a:latin typeface="Constantia"/>
                <a:ea typeface="Constantia"/>
                <a:cs typeface="Constantia"/>
                <a:sym typeface="Constantia"/>
              </a:defRPr>
            </a:lvl1pPr>
            <a:lvl2pPr marL="914400" marR="0" lvl="1" indent="-368935" algn="l" rtl="0">
              <a:spcBef>
                <a:spcPts val="520"/>
              </a:spcBef>
              <a:spcAft>
                <a:spcPts val="0"/>
              </a:spcAft>
              <a:buClr>
                <a:schemeClr val="accent1"/>
              </a:buClr>
              <a:buSzPts val="2210"/>
              <a:buFont typeface="Noto Sans Symbols"/>
              <a:buChar char="●"/>
              <a:defRPr sz="2600" b="0" i="0" u="none" strike="noStrike" cap="none">
                <a:solidFill>
                  <a:schemeClr val="lt1"/>
                </a:solidFill>
                <a:latin typeface="Constantia"/>
                <a:ea typeface="Constantia"/>
                <a:cs typeface="Constantia"/>
                <a:sym typeface="Constantia"/>
              </a:defRPr>
            </a:lvl2pPr>
            <a:lvl3pPr marL="1371600" marR="0" lvl="2" indent="-335280" algn="l" rtl="0">
              <a:spcBef>
                <a:spcPts val="480"/>
              </a:spcBef>
              <a:spcAft>
                <a:spcPts val="0"/>
              </a:spcAft>
              <a:buClr>
                <a:schemeClr val="accent2"/>
              </a:buClr>
              <a:buSzPts val="1680"/>
              <a:buFont typeface="Noto Sans Symbols"/>
              <a:buChar char="●"/>
              <a:defRPr sz="24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64" name="Google Shape;64;p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65" name="Google Shape;65;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68" name="Google Shape;68;p10"/>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69" name="Google Shape;69;p10"/>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2000"/>
              <a:buFont typeface="Calibri"/>
              <a:buNone/>
              <a:defRPr sz="2000" b="1"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0"/>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50"/>
              </a:spcBef>
              <a:spcAft>
                <a:spcPts val="0"/>
              </a:spcAft>
              <a:buClr>
                <a:schemeClr val="accent3"/>
              </a:buClr>
              <a:buSzPts val="1235"/>
              <a:buFont typeface="Noto Sans Symbols"/>
              <a:buNone/>
              <a:defRPr sz="1300" b="0" i="0" u="none" strike="noStrike" cap="none">
                <a:solidFill>
                  <a:schemeClr val="lt1"/>
                </a:solidFill>
                <a:latin typeface="Constantia"/>
                <a:ea typeface="Constantia"/>
                <a:cs typeface="Constantia"/>
                <a:sym typeface="Constantia"/>
              </a:defRPr>
            </a:lvl1pPr>
            <a:lvl2pPr marL="914400" marR="0" lvl="1" indent="-293369" algn="l" rtl="0">
              <a:spcBef>
                <a:spcPts val="240"/>
              </a:spcBef>
              <a:spcAft>
                <a:spcPts val="0"/>
              </a:spcAft>
              <a:buClr>
                <a:schemeClr val="accent1"/>
              </a:buClr>
              <a:buSzPts val="1020"/>
              <a:buFont typeface="Noto Sans Symbols"/>
              <a:buChar char="●"/>
              <a:defRPr sz="1200" b="0" i="0" u="none" strike="noStrike" cap="none">
                <a:solidFill>
                  <a:schemeClr val="lt1"/>
                </a:solidFill>
                <a:latin typeface="Constantia"/>
                <a:ea typeface="Constantia"/>
                <a:cs typeface="Constantia"/>
                <a:sym typeface="Constantia"/>
              </a:defRPr>
            </a:lvl2pPr>
            <a:lvl3pPr marL="1371600" marR="0" lvl="2" indent="-273050" algn="l" rtl="0">
              <a:spcBef>
                <a:spcPts val="200"/>
              </a:spcBef>
              <a:spcAft>
                <a:spcPts val="0"/>
              </a:spcAft>
              <a:buClr>
                <a:schemeClr val="accent2"/>
              </a:buClr>
              <a:buSzPts val="700"/>
              <a:buFont typeface="Noto Sans Symbols"/>
              <a:buChar char="●"/>
              <a:defRPr sz="1000" b="0" i="0" u="none" strike="noStrike" cap="none">
                <a:solidFill>
                  <a:schemeClr val="lt1"/>
                </a:solidFill>
                <a:latin typeface="Constantia"/>
                <a:ea typeface="Constantia"/>
                <a:cs typeface="Constantia"/>
                <a:sym typeface="Constantia"/>
              </a:defRPr>
            </a:lvl3pPr>
            <a:lvl4pPr marL="1828800" marR="0" lvl="3" indent="-265747" algn="l" rtl="0">
              <a:spcBef>
                <a:spcPts val="180"/>
              </a:spcBef>
              <a:spcAft>
                <a:spcPts val="0"/>
              </a:spcAft>
              <a:buClr>
                <a:schemeClr val="accent3"/>
              </a:buClr>
              <a:buSzPts val="585"/>
              <a:buFont typeface="Noto Sans Symbols"/>
              <a:buChar char="●"/>
              <a:defRPr sz="900" b="0" i="0" u="none" strike="noStrike" cap="none">
                <a:solidFill>
                  <a:schemeClr val="lt1"/>
                </a:solidFill>
                <a:latin typeface="Constantia"/>
                <a:ea typeface="Constantia"/>
                <a:cs typeface="Constantia"/>
                <a:sym typeface="Constantia"/>
              </a:defRPr>
            </a:lvl4pPr>
            <a:lvl5pPr marL="2286000" marR="0" lvl="4" indent="-265747" algn="l" rtl="0">
              <a:spcBef>
                <a:spcPts val="180"/>
              </a:spcBef>
              <a:spcAft>
                <a:spcPts val="0"/>
              </a:spcAft>
              <a:buClr>
                <a:schemeClr val="accent4"/>
              </a:buClr>
              <a:buSzPts val="585"/>
              <a:buFont typeface="Noto Sans Symbols"/>
              <a:buChar char="●"/>
              <a:defRPr sz="9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72" name="Google Shape;72;p1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73" name="Google Shape;73;p10"/>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8D3C7"/>
                </a:solidFill>
                <a:latin typeface="Constantia"/>
                <a:ea typeface="Constantia"/>
                <a:cs typeface="Constantia"/>
                <a:sym typeface="Constantia"/>
              </a:defRPr>
            </a:lvl1pPr>
            <a:lvl2pPr marL="0" marR="0" lvl="1" indent="0" algn="r" rtl="0">
              <a:spcBef>
                <a:spcPts val="0"/>
              </a:spcBef>
              <a:buNone/>
              <a:defRPr sz="1200">
                <a:solidFill>
                  <a:srgbClr val="D8D3C7"/>
                </a:solidFill>
                <a:latin typeface="Constantia"/>
                <a:ea typeface="Constantia"/>
                <a:cs typeface="Constantia"/>
                <a:sym typeface="Constantia"/>
              </a:defRPr>
            </a:lvl2pPr>
            <a:lvl3pPr marL="0" marR="0" lvl="2" indent="0" algn="r" rtl="0">
              <a:spcBef>
                <a:spcPts val="0"/>
              </a:spcBef>
              <a:buNone/>
              <a:defRPr sz="1200">
                <a:solidFill>
                  <a:srgbClr val="D8D3C7"/>
                </a:solidFill>
                <a:latin typeface="Constantia"/>
                <a:ea typeface="Constantia"/>
                <a:cs typeface="Constantia"/>
                <a:sym typeface="Constantia"/>
              </a:defRPr>
            </a:lvl3pPr>
            <a:lvl4pPr marL="0" marR="0" lvl="3" indent="0" algn="r" rtl="0">
              <a:spcBef>
                <a:spcPts val="0"/>
              </a:spcBef>
              <a:buNone/>
              <a:defRPr sz="1200">
                <a:solidFill>
                  <a:srgbClr val="D8D3C7"/>
                </a:solidFill>
                <a:latin typeface="Constantia"/>
                <a:ea typeface="Constantia"/>
                <a:cs typeface="Constantia"/>
                <a:sym typeface="Constantia"/>
              </a:defRPr>
            </a:lvl4pPr>
            <a:lvl5pPr marL="0" marR="0" lvl="4" indent="0" algn="r" rtl="0">
              <a:spcBef>
                <a:spcPts val="0"/>
              </a:spcBef>
              <a:buNone/>
              <a:defRPr sz="1200">
                <a:solidFill>
                  <a:srgbClr val="D8D3C7"/>
                </a:solidFill>
                <a:latin typeface="Constantia"/>
                <a:ea typeface="Constantia"/>
                <a:cs typeface="Constantia"/>
                <a:sym typeface="Constantia"/>
              </a:defRPr>
            </a:lvl5pPr>
            <a:lvl6pPr marL="0" marR="0" lvl="5" indent="0" algn="r" rtl="0">
              <a:spcBef>
                <a:spcPts val="0"/>
              </a:spcBef>
              <a:buNone/>
              <a:defRPr sz="1200">
                <a:solidFill>
                  <a:srgbClr val="D8D3C7"/>
                </a:solidFill>
                <a:latin typeface="Constantia"/>
                <a:ea typeface="Constantia"/>
                <a:cs typeface="Constantia"/>
                <a:sym typeface="Constantia"/>
              </a:defRPr>
            </a:lvl6pPr>
            <a:lvl7pPr marL="0" marR="0" lvl="6" indent="0" algn="r" rtl="0">
              <a:spcBef>
                <a:spcPts val="0"/>
              </a:spcBef>
              <a:buNone/>
              <a:defRPr sz="1200">
                <a:solidFill>
                  <a:srgbClr val="D8D3C7"/>
                </a:solidFill>
                <a:latin typeface="Constantia"/>
                <a:ea typeface="Constantia"/>
                <a:cs typeface="Constantia"/>
                <a:sym typeface="Constantia"/>
              </a:defRPr>
            </a:lvl7pPr>
            <a:lvl8pPr marL="0" marR="0" lvl="7" indent="0" algn="r" rtl="0">
              <a:spcBef>
                <a:spcPts val="0"/>
              </a:spcBef>
              <a:buNone/>
              <a:defRPr sz="1200">
                <a:solidFill>
                  <a:srgbClr val="D8D3C7"/>
                </a:solidFill>
                <a:latin typeface="Constantia"/>
                <a:ea typeface="Constantia"/>
                <a:cs typeface="Constantia"/>
                <a:sym typeface="Constantia"/>
              </a:defRPr>
            </a:lvl8pPr>
            <a:lvl9pPr marL="0" marR="0" lvl="8" indent="0" algn="r" rtl="0">
              <a:spcBef>
                <a:spcPts val="0"/>
              </a:spcBef>
              <a:buNone/>
              <a:defRPr sz="1200">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0"/>
          <p:cNvSpPr>
            <a:spLocks noGrp="1"/>
          </p:cNvSpPr>
          <p:nvPr>
            <p:ph type="pic" idx="2"/>
          </p:nvPr>
        </p:nvSpPr>
        <p:spPr>
          <a:xfrm rot="420000">
            <a:off x="3485793" y="1199517"/>
            <a:ext cx="4617720" cy="3931920"/>
          </a:xfrm>
          <a:prstGeom prst="rect">
            <a:avLst/>
          </a:prstGeom>
          <a:solidFill>
            <a:schemeClr val="dk2"/>
          </a:solidFill>
          <a:ln w="9525" cap="rnd" cmpd="sng">
            <a:solidFill>
              <a:srgbClr val="C0C0C0"/>
            </a:solidFill>
            <a:prstDash val="solid"/>
            <a:round/>
            <a:headEnd type="none" w="sm" len="sm"/>
            <a:tailEnd type="none" w="sm" len="sm"/>
          </a:ln>
        </p:spPr>
        <p:txBody>
          <a:bodyPr spcFirstLastPara="1" wrap="square" lIns="91425" tIns="91425" rIns="91425" bIns="91425" anchor="t" anchorCtr="0">
            <a:no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lt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R="0" lvl="7"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R="0" lvl="8"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75" name="Google Shape;75;p10"/>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C1420">
                  <a:alpha val="44705"/>
                </a:srgbClr>
              </a:gs>
              <a:gs pos="100000">
                <a:srgbClr val="005588">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76" name="Google Shape;76;p10"/>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84264">
                  <a:alpha val="29803"/>
                </a:srgbClr>
              </a:gs>
              <a:gs pos="80000">
                <a:srgbClr val="9F0E1F">
                  <a:alpha val="44705"/>
                </a:srgbClr>
              </a:gs>
              <a:gs pos="100000">
                <a:srgbClr val="9F0E1F">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C1420">
                  <a:alpha val="44705"/>
                </a:srgbClr>
              </a:gs>
              <a:gs pos="100000">
                <a:srgbClr val="005588">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84264">
                  <a:alpha val="29803"/>
                </a:srgbClr>
              </a:gs>
              <a:gs pos="80000">
                <a:srgbClr val="9F0E1F">
                  <a:alpha val="44705"/>
                </a:srgbClr>
              </a:gs>
              <a:gs pos="100000">
                <a:srgbClr val="9F0E1F">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rgbClr val="D8D3C7"/>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8D3C7"/>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8D3C7"/>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8D3C7"/>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8D3C7"/>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8D3C7"/>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8D3C7"/>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8D3C7"/>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8D3C7"/>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8D3C7"/>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174D6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1s5iz6ml-q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layer.discoveryeducation.com/index.cfm?guidAssetId=14411393-82E4-4304-BDC0-98F48F4788E6&amp;blnFromSearch=1&amp;productcode=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player.discoveryeducation.com/index.cfm?guidAssetId=D2D6A1B8-A5B3-4405-A3C3-816E27779357&amp;blnFromSearch=1&amp;productcode=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1/12/ApartheidSignEnglishAfrikaan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kJOU9YYMzp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46200" y="723700"/>
            <a:ext cx="7851600" cy="182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Apartheid in South Africa</a:t>
            </a:r>
            <a:endParaRPr/>
          </a:p>
          <a:p>
            <a:pPr marL="0" lvl="0" indent="0" algn="ctr" rtl="0">
              <a:spcBef>
                <a:spcPts val="0"/>
              </a:spcBef>
              <a:spcAft>
                <a:spcPts val="0"/>
              </a:spcAft>
              <a:buNone/>
            </a:pPr>
            <a:r>
              <a:rPr lang="en-US" sz="3600">
                <a:solidFill>
                  <a:schemeClr val="lt1"/>
                </a:solidFill>
              </a:rPr>
              <a:t>Examining the Outlasting Effects </a:t>
            </a:r>
            <a:endParaRPr sz="3600">
              <a:solidFill>
                <a:schemeClr val="lt1"/>
              </a:solidFill>
            </a:endParaRPr>
          </a:p>
        </p:txBody>
      </p:sp>
      <p:pic>
        <p:nvPicPr>
          <p:cNvPr id="94" name="Google Shape;94;p13"/>
          <p:cNvPicPr preferRelativeResize="0"/>
          <p:nvPr/>
        </p:nvPicPr>
        <p:blipFill>
          <a:blip r:embed="rId3">
            <a:alphaModFix/>
          </a:blip>
          <a:stretch>
            <a:fillRect/>
          </a:stretch>
        </p:blipFill>
        <p:spPr>
          <a:xfrm>
            <a:off x="1934600" y="2741600"/>
            <a:ext cx="5274796" cy="3267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1050" y="211718"/>
            <a:ext cx="8229600" cy="5971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While you watch the video..</a:t>
            </a:r>
            <a:endParaRPr dirty="0"/>
          </a:p>
        </p:txBody>
      </p:sp>
      <p:sp>
        <p:nvSpPr>
          <p:cNvPr id="148" name="Google Shape;148;p21"/>
          <p:cNvSpPr txBox="1">
            <a:spLocks noGrp="1"/>
          </p:cNvSpPr>
          <p:nvPr>
            <p:ph type="body" idx="1"/>
          </p:nvPr>
        </p:nvSpPr>
        <p:spPr>
          <a:xfrm>
            <a:off x="171150" y="879231"/>
            <a:ext cx="8789400" cy="5445244"/>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sz="2000" b="1" u="sng" dirty="0">
                <a:solidFill>
                  <a:srgbClr val="F1C232"/>
                </a:solidFill>
                <a:latin typeface="Montserrat"/>
                <a:ea typeface="Montserrat"/>
                <a:cs typeface="Montserrat"/>
                <a:sym typeface="Montserrat"/>
              </a:rPr>
              <a:t>Right There Questions:</a:t>
            </a:r>
            <a:r>
              <a:rPr lang="en-US" sz="2000" dirty="0">
                <a:latin typeface="Montserrat"/>
                <a:ea typeface="Montserrat"/>
                <a:cs typeface="Montserrat"/>
                <a:sym typeface="Montserrat"/>
              </a:rPr>
              <a:t> Literal questions whose answers can be found in the video.</a:t>
            </a:r>
            <a:br>
              <a:rPr lang="en-US" sz="2000" dirty="0">
                <a:latin typeface="Montserrat"/>
                <a:ea typeface="Montserrat"/>
                <a:cs typeface="Montserrat"/>
                <a:sym typeface="Montserrat"/>
              </a:rPr>
            </a:br>
            <a:endParaRPr sz="2000" dirty="0">
              <a:latin typeface="Montserrat"/>
              <a:ea typeface="Montserrat"/>
              <a:cs typeface="Montserrat"/>
              <a:sym typeface="Montserrat"/>
            </a:endParaRPr>
          </a:p>
          <a:p>
            <a:pPr marL="0" lvl="0" indent="0" algn="l" rtl="0">
              <a:spcBef>
                <a:spcPts val="520"/>
              </a:spcBef>
              <a:spcAft>
                <a:spcPts val="0"/>
              </a:spcAft>
              <a:buNone/>
            </a:pPr>
            <a:r>
              <a:rPr lang="en-US" sz="2000" b="1" u="sng" dirty="0">
                <a:solidFill>
                  <a:srgbClr val="F1C232"/>
                </a:solidFill>
                <a:latin typeface="Montserrat"/>
                <a:ea typeface="Montserrat"/>
                <a:cs typeface="Montserrat"/>
                <a:sym typeface="Montserrat"/>
              </a:rPr>
              <a:t>Locate and Search Questions: </a:t>
            </a:r>
            <a:r>
              <a:rPr lang="en-US" sz="2000" dirty="0">
                <a:latin typeface="Montserrat"/>
                <a:ea typeface="Montserrat"/>
                <a:cs typeface="Montserrat"/>
                <a:sym typeface="Montserrat"/>
              </a:rPr>
              <a:t>Answers are gathered from several parts of the video and put together to make meaning.</a:t>
            </a:r>
            <a:endParaRPr sz="2000" dirty="0">
              <a:latin typeface="Montserrat"/>
              <a:ea typeface="Montserrat"/>
              <a:cs typeface="Montserrat"/>
              <a:sym typeface="Montserrat"/>
            </a:endParaRPr>
          </a:p>
          <a:p>
            <a:pPr marL="0" lvl="0" indent="0" algn="l" rtl="0">
              <a:spcBef>
                <a:spcPts val="520"/>
              </a:spcBef>
              <a:spcAft>
                <a:spcPts val="0"/>
              </a:spcAft>
              <a:buNone/>
            </a:pPr>
            <a:endParaRPr sz="2000" dirty="0">
              <a:latin typeface="Montserrat"/>
              <a:ea typeface="Montserrat"/>
              <a:cs typeface="Montserrat"/>
              <a:sym typeface="Montserrat"/>
            </a:endParaRPr>
          </a:p>
          <a:p>
            <a:pPr marL="0" lvl="0" indent="0" algn="l" rtl="0">
              <a:spcBef>
                <a:spcPts val="520"/>
              </a:spcBef>
              <a:spcAft>
                <a:spcPts val="0"/>
              </a:spcAft>
              <a:buNone/>
            </a:pPr>
            <a:r>
              <a:rPr lang="en-US" sz="2000" b="1" u="sng" dirty="0">
                <a:solidFill>
                  <a:srgbClr val="F1C232"/>
                </a:solidFill>
                <a:latin typeface="Montserrat"/>
                <a:ea typeface="Montserrat"/>
                <a:cs typeface="Montserrat"/>
                <a:sym typeface="Montserrat"/>
              </a:rPr>
              <a:t>Author and You:</a:t>
            </a:r>
            <a:r>
              <a:rPr lang="en-US" sz="2000" dirty="0">
                <a:solidFill>
                  <a:srgbClr val="F1C232"/>
                </a:solidFill>
                <a:latin typeface="Montserrat"/>
                <a:ea typeface="Montserrat"/>
                <a:cs typeface="Montserrat"/>
                <a:sym typeface="Montserrat"/>
              </a:rPr>
              <a:t> </a:t>
            </a:r>
            <a:r>
              <a:rPr lang="en-US" sz="2000" dirty="0">
                <a:latin typeface="Montserrat"/>
                <a:ea typeface="Montserrat"/>
                <a:cs typeface="Montserrat"/>
                <a:sym typeface="Montserrat"/>
              </a:rPr>
              <a:t>These questions are based on information provided in the video but the you are required to relate it to your own experience/knowledge. </a:t>
            </a:r>
            <a:endParaRPr sz="2000" dirty="0">
              <a:latin typeface="Montserrat"/>
              <a:ea typeface="Montserrat"/>
              <a:cs typeface="Montserrat"/>
              <a:sym typeface="Montserrat"/>
            </a:endParaRPr>
          </a:p>
          <a:p>
            <a:pPr marL="0" lvl="0" indent="0" algn="l" rtl="0">
              <a:spcBef>
                <a:spcPts val="520"/>
              </a:spcBef>
              <a:spcAft>
                <a:spcPts val="0"/>
              </a:spcAft>
              <a:buNone/>
            </a:pPr>
            <a:endParaRPr sz="2000" dirty="0">
              <a:latin typeface="Montserrat"/>
              <a:ea typeface="Montserrat"/>
              <a:cs typeface="Montserrat"/>
              <a:sym typeface="Montserrat"/>
            </a:endParaRPr>
          </a:p>
          <a:p>
            <a:pPr marL="0" lvl="0" indent="0" algn="l" rtl="0">
              <a:spcBef>
                <a:spcPts val="520"/>
              </a:spcBef>
              <a:spcAft>
                <a:spcPts val="0"/>
              </a:spcAft>
              <a:buNone/>
            </a:pPr>
            <a:r>
              <a:rPr lang="en-US" sz="2000" b="1" u="sng" dirty="0">
                <a:solidFill>
                  <a:srgbClr val="F1C232"/>
                </a:solidFill>
                <a:latin typeface="Montserrat"/>
                <a:ea typeface="Montserrat"/>
                <a:cs typeface="Montserrat"/>
                <a:sym typeface="Montserrat"/>
              </a:rPr>
              <a:t>On My Own:</a:t>
            </a:r>
            <a:r>
              <a:rPr lang="en-US" sz="2000" dirty="0">
                <a:latin typeface="Montserrat"/>
                <a:ea typeface="Montserrat"/>
                <a:cs typeface="Montserrat"/>
                <a:sym typeface="Montserrat"/>
              </a:rPr>
              <a:t> These questions do not require you to have seen the video, but you must use your background knowledge to answer the question.</a:t>
            </a:r>
            <a:endParaRPr sz="2000" dirty="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500"/>
              <a:t>Trevor Noah - A Personal Account</a:t>
            </a:r>
            <a:endParaRPr sz="4500"/>
          </a:p>
        </p:txBody>
      </p:sp>
      <p:pic>
        <p:nvPicPr>
          <p:cNvPr id="154" name="Google Shape;154;p22" descr="In this special Self-Deportation Edition of The Daily Show, Trevor heads back to South Africa, tours the neighborhood he grew up in, talks to his grandmother about Nelson Mandela and apartheid, and gives an “MTV Cribs”-style tour of his grandma’s home. &#10;&#10;Subscribe to The Daily Show:&#10;https://www.youtube.com/channel/UCwWhs_6x42TyRM4Wstoq8HA/?sub_confirmation=1 &#10;&#10;Follow The Daily Show:&#10;Twitter: https://twitter.com/TheDailyShow&#10;Facebook: https://www.facebook.com/thedailyshow&#10;Instagram: https://www.instagram.com/thedailyshow&#10;&#10;Watch full episodes of The Daily Show for free: http://www.cc.com/shows/the-daily-show-with-trevor-noah/full-episodes&#10;&#10;Follow Comedy Central:&#10;Twitter: https://twitter.com/ComedyCentral&#10;Facebook: https://www.facebook.com/ComedyCentral&#10;Instagram: https://www.instagram.com/comedycentral&#10;&#10;About The Daily Show:&#10;Trevor Noah and The World's Fakest News Team tackle the biggest stories in news, politics and pop culture.&#10;&#10;The Daily Show with Trevor Noah airs weeknights at 11/10c on Comedy Central." title="Trevor Chats with His Grandma About Apartheid and Tours Her Home, “MTV Cribs”-Style | The Daily Show">
            <a:hlinkClick r:id="rId3"/>
          </p:cNvPr>
          <p:cNvPicPr preferRelativeResize="0"/>
          <p:nvPr/>
        </p:nvPicPr>
        <p:blipFill>
          <a:blip r:embed="rId4">
            <a:alphaModFix/>
          </a:blip>
          <a:stretch>
            <a:fillRect/>
          </a:stretch>
        </p:blipFill>
        <p:spPr>
          <a:xfrm>
            <a:off x="720625" y="1080949"/>
            <a:ext cx="7702750" cy="577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26600" y="3251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Closing Questions</a:t>
            </a:r>
            <a:endParaRPr dirty="0"/>
          </a:p>
        </p:txBody>
      </p:sp>
      <p:sp>
        <p:nvSpPr>
          <p:cNvPr id="160" name="Google Shape;160;p23"/>
          <p:cNvSpPr txBox="1">
            <a:spLocks noGrp="1"/>
          </p:cNvSpPr>
          <p:nvPr>
            <p:ph type="body" idx="1"/>
          </p:nvPr>
        </p:nvSpPr>
        <p:spPr>
          <a:xfrm>
            <a:off x="146700" y="1519850"/>
            <a:ext cx="8789400" cy="4389000"/>
          </a:xfrm>
          <a:prstGeom prst="rect">
            <a:avLst/>
          </a:prstGeom>
        </p:spPr>
        <p:txBody>
          <a:bodyPr spcFirstLastPara="1" wrap="square" lIns="91425" tIns="91425" rIns="91425" bIns="91425" anchor="t" anchorCtr="0">
            <a:noAutofit/>
          </a:bodyPr>
          <a:lstStyle/>
          <a:p>
            <a:pPr marL="533400" lvl="0" indent="-457200" algn="l" rtl="0">
              <a:spcBef>
                <a:spcPts val="520"/>
              </a:spcBef>
              <a:spcAft>
                <a:spcPts val="0"/>
              </a:spcAft>
              <a:buSzPts val="2400"/>
              <a:buFont typeface="+mj-lt"/>
              <a:buAutoNum type="arabicPeriod"/>
            </a:pPr>
            <a:r>
              <a:rPr lang="en-US" sz="2400" dirty="0">
                <a:latin typeface="Montserrat"/>
                <a:ea typeface="Montserrat"/>
                <a:cs typeface="Montserrat"/>
                <a:sym typeface="Montserrat"/>
              </a:rPr>
              <a:t>What impact did the Dutch and English colonization of South Africa have on the indigenous people (San and Khoikhoi) during the seventeenth century?</a:t>
            </a:r>
            <a:br>
              <a:rPr lang="en-US" sz="2400" dirty="0">
                <a:latin typeface="Montserrat"/>
                <a:ea typeface="Montserrat"/>
                <a:cs typeface="Montserrat"/>
                <a:sym typeface="Montserrat"/>
              </a:rPr>
            </a:br>
            <a:endParaRPr sz="2400" dirty="0">
              <a:latin typeface="Montserrat"/>
              <a:ea typeface="Montserrat"/>
              <a:cs typeface="Montserrat"/>
              <a:sym typeface="Montserrat"/>
            </a:endParaRPr>
          </a:p>
          <a:p>
            <a:pPr marL="533400" lvl="0" indent="-457200" algn="l" rtl="0">
              <a:spcBef>
                <a:spcPts val="0"/>
              </a:spcBef>
              <a:spcAft>
                <a:spcPts val="0"/>
              </a:spcAft>
              <a:buSzPts val="2400"/>
              <a:buFont typeface="+mj-lt"/>
              <a:buAutoNum type="arabicPeriod"/>
            </a:pPr>
            <a:r>
              <a:rPr lang="en-US" sz="2400" dirty="0">
                <a:latin typeface="Montserrat"/>
                <a:ea typeface="Montserrat"/>
                <a:cs typeface="Montserrat"/>
                <a:sym typeface="Montserrat"/>
              </a:rPr>
              <a:t>What is apartheid and how and why did apartheid come about?</a:t>
            </a:r>
            <a:br>
              <a:rPr lang="en-US" sz="2400" dirty="0">
                <a:latin typeface="Montserrat"/>
                <a:ea typeface="Montserrat"/>
                <a:cs typeface="Montserrat"/>
                <a:sym typeface="Montserrat"/>
              </a:rPr>
            </a:br>
            <a:endParaRPr sz="2400" dirty="0">
              <a:latin typeface="Montserrat"/>
              <a:ea typeface="Montserrat"/>
              <a:cs typeface="Montserrat"/>
              <a:sym typeface="Montserrat"/>
            </a:endParaRPr>
          </a:p>
          <a:p>
            <a:pPr marL="533400" lvl="0" indent="-457200" algn="l" rtl="0">
              <a:spcBef>
                <a:spcPts val="0"/>
              </a:spcBef>
              <a:spcAft>
                <a:spcPts val="0"/>
              </a:spcAft>
              <a:buSzPts val="2400"/>
              <a:buFont typeface="+mj-lt"/>
              <a:buAutoNum type="arabicPeriod"/>
            </a:pPr>
            <a:r>
              <a:rPr lang="en-US" sz="2400" dirty="0">
                <a:latin typeface="Montserrat"/>
                <a:ea typeface="Montserrat"/>
                <a:cs typeface="Montserrat"/>
                <a:sym typeface="Montserrat"/>
              </a:rPr>
              <a:t>What evidence supports the fact that apartheid existed in South Africa before 1948?</a:t>
            </a:r>
            <a:br>
              <a:rPr lang="en-US" sz="2400" dirty="0">
                <a:latin typeface="Montserrat"/>
                <a:ea typeface="Montserrat"/>
                <a:cs typeface="Montserrat"/>
                <a:sym typeface="Montserrat"/>
              </a:rPr>
            </a:br>
            <a:endParaRPr sz="2400" dirty="0">
              <a:latin typeface="Montserrat"/>
              <a:ea typeface="Montserrat"/>
              <a:cs typeface="Montserrat"/>
              <a:sym typeface="Montserrat"/>
            </a:endParaRPr>
          </a:p>
          <a:p>
            <a:pPr marL="533400" lvl="0" indent="-457200" algn="l" rtl="0">
              <a:spcBef>
                <a:spcPts val="0"/>
              </a:spcBef>
              <a:spcAft>
                <a:spcPts val="0"/>
              </a:spcAft>
              <a:buSzPts val="2400"/>
              <a:buFont typeface="+mj-lt"/>
              <a:buAutoNum type="arabicPeriod"/>
            </a:pPr>
            <a:r>
              <a:rPr lang="en-US" sz="2400" dirty="0">
                <a:latin typeface="Montserrat"/>
                <a:ea typeface="Montserrat"/>
                <a:cs typeface="Montserrat"/>
                <a:sym typeface="Montserrat"/>
              </a:rPr>
              <a:t>How did the Africans resist discrimination in South Africa?</a:t>
            </a:r>
            <a:endParaRPr sz="2400" dirty="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5000"/>
              <a:buFont typeface="Calibri"/>
              <a:buNone/>
            </a:pPr>
            <a:r>
              <a:rPr lang="en-US" sz="5000" b="0" i="0" u="none" strike="noStrike" cap="none">
                <a:solidFill>
                  <a:schemeClr val="lt2"/>
                </a:solidFill>
                <a:latin typeface="Calibri"/>
                <a:ea typeface="Calibri"/>
                <a:cs typeface="Calibri"/>
                <a:sym typeface="Calibri"/>
              </a:rPr>
              <a:t>Apartheid Videos</a:t>
            </a:r>
            <a:endParaRPr sz="5000" b="0" i="0" u="none" strike="noStrike" cap="none">
              <a:solidFill>
                <a:schemeClr val="lt2"/>
              </a:solidFill>
              <a:latin typeface="Calibri"/>
              <a:ea typeface="Calibri"/>
              <a:cs typeface="Calibri"/>
              <a:sym typeface="Calibri"/>
            </a:endParaRPr>
          </a:p>
        </p:txBody>
      </p:sp>
      <p:sp>
        <p:nvSpPr>
          <p:cNvPr id="166" name="Google Shape;166;p2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3"/>
              </a:buClr>
              <a:buSzPts val="2470"/>
              <a:buFont typeface="Noto Sans Symbols"/>
              <a:buChar char="●"/>
            </a:pPr>
            <a:r>
              <a:rPr lang="en-US" sz="2600" b="0" i="0" u="sng" strike="noStrike" cap="none">
                <a:solidFill>
                  <a:schemeClr val="hlink"/>
                </a:solidFill>
                <a:latin typeface="Constantia"/>
                <a:ea typeface="Constantia"/>
                <a:cs typeface="Constantia"/>
                <a:sym typeface="Constantia"/>
                <a:hlinkClick r:id="rId3"/>
              </a:rPr>
              <a:t>Apartheid Takes Hold</a:t>
            </a:r>
            <a:endParaRPr sz="2600" b="0" i="0" u="none" strike="noStrike" cap="none">
              <a:solidFill>
                <a:schemeClr val="lt1"/>
              </a:solidFill>
              <a:latin typeface="Constantia"/>
              <a:ea typeface="Constantia"/>
              <a:cs typeface="Constantia"/>
              <a:sym typeface="Constantia"/>
            </a:endParaRPr>
          </a:p>
          <a:p>
            <a:pPr marL="274320" marR="0" lvl="0" indent="-274320" algn="l" rtl="0">
              <a:spcBef>
                <a:spcPts val="520"/>
              </a:spcBef>
              <a:spcAft>
                <a:spcPts val="0"/>
              </a:spcAft>
              <a:buClr>
                <a:schemeClr val="accent3"/>
              </a:buClr>
              <a:buSzPts val="2470"/>
              <a:buFont typeface="Noto Sans Symbols"/>
              <a:buChar char="●"/>
            </a:pPr>
            <a:r>
              <a:rPr lang="en-US" sz="2600" b="0" i="0" u="sng" strike="noStrike" cap="none">
                <a:solidFill>
                  <a:schemeClr val="hlink"/>
                </a:solidFill>
                <a:latin typeface="Constantia"/>
                <a:ea typeface="Constantia"/>
                <a:cs typeface="Constantia"/>
                <a:sym typeface="Constantia"/>
                <a:hlinkClick r:id="rId4"/>
              </a:rPr>
              <a:t>The End of Apartheid</a:t>
            </a:r>
            <a:endParaRPr sz="2600" b="0" i="0" u="none" strike="noStrike" cap="none">
              <a:solidFill>
                <a:schemeClr val="lt1"/>
              </a:solidFill>
              <a:latin typeface="Constantia"/>
              <a:ea typeface="Constantia"/>
              <a:cs typeface="Constantia"/>
              <a:sym typeface="Constantia"/>
            </a:endParaRPr>
          </a:p>
        </p:txBody>
      </p:sp>
      <p:pic>
        <p:nvPicPr>
          <p:cNvPr id="167" name="Google Shape;167;p24" descr="http://www.peaceworkmagazine.org/files/images/BuryApartheidsm.jpg"/>
          <p:cNvPicPr preferRelativeResize="0"/>
          <p:nvPr/>
        </p:nvPicPr>
        <p:blipFill rotWithShape="1">
          <a:blip r:embed="rId5">
            <a:alphaModFix/>
          </a:blip>
          <a:srcRect/>
          <a:stretch/>
        </p:blipFill>
        <p:spPr>
          <a:xfrm>
            <a:off x="1600200" y="3048000"/>
            <a:ext cx="56007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457200" y="0"/>
            <a:ext cx="7851648" cy="990600"/>
          </a:xfrm>
          <a:prstGeom prst="rect">
            <a:avLst/>
          </a:prstGeom>
          <a:noFill/>
          <a:ln>
            <a:noFill/>
          </a:ln>
        </p:spPr>
        <p:txBody>
          <a:bodyPr spcFirstLastPara="1" wrap="square" lIns="0" tIns="0" rIns="18275" bIns="0" anchor="b" anchorCtr="0">
            <a:noAutofit/>
          </a:bodyPr>
          <a:lstStyle/>
          <a:p>
            <a:pPr marL="0" marR="0" lvl="0" indent="0" algn="l" rtl="0">
              <a:spcBef>
                <a:spcPts val="0"/>
              </a:spcBef>
              <a:spcAft>
                <a:spcPts val="0"/>
              </a:spcAft>
              <a:buClr>
                <a:srgbClr val="567795"/>
              </a:buClr>
              <a:buSzPts val="5600"/>
              <a:buFont typeface="Calibri"/>
              <a:buNone/>
            </a:pPr>
            <a:r>
              <a:rPr lang="en-US" dirty="0">
                <a:solidFill>
                  <a:schemeClr val="accent5">
                    <a:lumMod val="60000"/>
                    <a:lumOff val="40000"/>
                  </a:schemeClr>
                </a:solidFill>
              </a:rPr>
              <a:t>Warm Up</a:t>
            </a:r>
            <a:endParaRPr sz="5600" b="1" i="0" u="none" strike="noStrike" cap="none" dirty="0">
              <a:solidFill>
                <a:schemeClr val="accent5">
                  <a:lumMod val="60000"/>
                  <a:lumOff val="40000"/>
                </a:schemeClr>
              </a:solidFill>
              <a:sym typeface="Calibri"/>
            </a:endParaRPr>
          </a:p>
        </p:txBody>
      </p:sp>
      <p:sp>
        <p:nvSpPr>
          <p:cNvPr id="100" name="Google Shape;100;p14"/>
          <p:cNvSpPr txBox="1">
            <a:spLocks noGrp="1"/>
          </p:cNvSpPr>
          <p:nvPr>
            <p:ph type="subTitle" idx="1"/>
          </p:nvPr>
        </p:nvSpPr>
        <p:spPr>
          <a:xfrm>
            <a:off x="782515" y="1110761"/>
            <a:ext cx="2819400" cy="4953000"/>
          </a:xfrm>
          <a:prstGeom prst="rect">
            <a:avLst/>
          </a:prstGeom>
          <a:noFill/>
          <a:ln>
            <a:noFill/>
          </a:ln>
        </p:spPr>
        <p:txBody>
          <a:bodyPr spcFirstLastPara="1" wrap="square" lIns="0" tIns="45700" rIns="18275" bIns="45700" anchor="t" anchorCtr="0">
            <a:noAutofit/>
          </a:bodyPr>
          <a:lstStyle/>
          <a:p>
            <a:pPr marL="0" marR="45720" lvl="0" indent="0" algn="l" rtl="0">
              <a:spcBef>
                <a:spcPts val="0"/>
              </a:spcBef>
              <a:spcAft>
                <a:spcPts val="0"/>
              </a:spcAft>
              <a:buClr>
                <a:schemeClr val="accent3"/>
              </a:buClr>
              <a:buSzPts val="2470"/>
              <a:buFont typeface="Noto Sans Symbols"/>
              <a:buNone/>
            </a:pPr>
            <a:r>
              <a:rPr lang="en-US" sz="2600" b="0" i="0" u="none" strike="noStrike" cap="none" dirty="0">
                <a:solidFill>
                  <a:schemeClr val="lt1"/>
                </a:solidFill>
                <a:latin typeface="Constantia"/>
                <a:ea typeface="Constantia"/>
                <a:cs typeface="Constantia"/>
                <a:sym typeface="Constantia"/>
              </a:rPr>
              <a:t>Do First: </a:t>
            </a:r>
            <a:endParaRPr dirty="0"/>
          </a:p>
          <a:p>
            <a:pPr marL="0" marR="45720" lvl="0" indent="0" algn="l" rtl="0">
              <a:spcBef>
                <a:spcPts val="520"/>
              </a:spcBef>
              <a:spcAft>
                <a:spcPts val="0"/>
              </a:spcAft>
              <a:buClr>
                <a:schemeClr val="accent3"/>
              </a:buClr>
              <a:buSzPts val="2470"/>
              <a:buFont typeface="Noto Sans Symbols"/>
              <a:buNone/>
            </a:pPr>
            <a:r>
              <a:rPr lang="en-US" sz="2600" b="0" i="0" u="none" strike="noStrike" cap="none" dirty="0">
                <a:solidFill>
                  <a:schemeClr val="lt1"/>
                </a:solidFill>
                <a:latin typeface="Constantia"/>
                <a:ea typeface="Constantia"/>
                <a:cs typeface="Constantia"/>
                <a:sym typeface="Constantia"/>
              </a:rPr>
              <a:t>On the top of your handout, write down your thoughts/feelings about the posted law.  </a:t>
            </a:r>
            <a:endParaRPr sz="2600" b="0" i="0" u="none" strike="noStrike" cap="none" dirty="0">
              <a:solidFill>
                <a:schemeClr val="lt1"/>
              </a:solidFill>
              <a:latin typeface="Constantia"/>
              <a:ea typeface="Constantia"/>
              <a:cs typeface="Constantia"/>
              <a:sym typeface="Constantia"/>
            </a:endParaRPr>
          </a:p>
        </p:txBody>
      </p:sp>
      <p:pic>
        <p:nvPicPr>
          <p:cNvPr id="101" name="Google Shape;101;p14"/>
          <p:cNvPicPr preferRelativeResize="0"/>
          <p:nvPr/>
        </p:nvPicPr>
        <p:blipFill rotWithShape="1">
          <a:blip r:embed="rId3">
            <a:alphaModFix/>
          </a:blip>
          <a:srcRect t="10189" b="8301"/>
          <a:stretch/>
        </p:blipFill>
        <p:spPr>
          <a:xfrm>
            <a:off x="4475285" y="821666"/>
            <a:ext cx="4343400" cy="5900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373575" y="133863"/>
            <a:ext cx="82296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5000"/>
              <a:buFont typeface="Calibri"/>
              <a:buNone/>
            </a:pPr>
            <a:r>
              <a:rPr lang="en-US" sz="5000" b="0" i="0" u="none" strike="noStrike" cap="none" dirty="0">
                <a:solidFill>
                  <a:schemeClr val="lt2"/>
                </a:solidFill>
                <a:latin typeface="Calibri"/>
                <a:ea typeface="Calibri"/>
                <a:cs typeface="Calibri"/>
                <a:sym typeface="Calibri"/>
              </a:rPr>
              <a:t>Apartheid- What is it?</a:t>
            </a:r>
            <a:endParaRPr sz="5000" b="0" i="0" u="none" strike="noStrike" cap="none" dirty="0">
              <a:solidFill>
                <a:schemeClr val="lt2"/>
              </a:solidFill>
              <a:latin typeface="Calibri"/>
              <a:ea typeface="Calibri"/>
              <a:cs typeface="Calibri"/>
              <a:sym typeface="Calibri"/>
            </a:endParaRPr>
          </a:p>
        </p:txBody>
      </p:sp>
      <p:sp>
        <p:nvSpPr>
          <p:cNvPr id="107" name="Google Shape;107;p15"/>
          <p:cNvSpPr txBox="1">
            <a:spLocks noGrp="1"/>
          </p:cNvSpPr>
          <p:nvPr>
            <p:ph type="body" idx="1"/>
          </p:nvPr>
        </p:nvSpPr>
        <p:spPr>
          <a:xfrm>
            <a:off x="73350" y="1388050"/>
            <a:ext cx="5378700" cy="51765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3"/>
              </a:buClr>
              <a:buSzPts val="2285"/>
              <a:buFont typeface="+mj-lt"/>
              <a:buAutoNum type="arabicPeriod"/>
            </a:pPr>
            <a:r>
              <a:rPr lang="en-US" sz="2800" i="0" u="none" strike="noStrike" cap="none" dirty="0">
                <a:solidFill>
                  <a:schemeClr val="lt1"/>
                </a:solidFill>
                <a:latin typeface="Arial" panose="020B0604020202020204" pitchFamily="34" charset="0"/>
                <a:ea typeface="Montserrat"/>
                <a:cs typeface="Arial" panose="020B0604020202020204" pitchFamily="34" charset="0"/>
                <a:sym typeface="Montserrat"/>
              </a:rPr>
              <a:t>An official policy of </a:t>
            </a:r>
            <a:r>
              <a:rPr lang="en-US" sz="2800" i="0" u="sng" strike="noStrike" cap="none" dirty="0">
                <a:solidFill>
                  <a:schemeClr val="lt1"/>
                </a:solidFill>
                <a:latin typeface="Arial" panose="020B0604020202020204" pitchFamily="34" charset="0"/>
                <a:ea typeface="Montserrat"/>
                <a:cs typeface="Arial" panose="020B0604020202020204" pitchFamily="34" charset="0"/>
                <a:sym typeface="Montserrat"/>
              </a:rPr>
              <a:t>racial segregation</a:t>
            </a:r>
            <a:r>
              <a:rPr lang="en-US" sz="2800" i="0" u="none" strike="noStrike" cap="none" dirty="0">
                <a:solidFill>
                  <a:schemeClr val="lt1"/>
                </a:solidFill>
                <a:latin typeface="Arial" panose="020B0604020202020204" pitchFamily="34" charset="0"/>
                <a:ea typeface="Montserrat"/>
                <a:cs typeface="Arial" panose="020B0604020202020204" pitchFamily="34" charset="0"/>
                <a:sym typeface="Montserrat"/>
              </a:rPr>
              <a:t> formerly practiced in the </a:t>
            </a:r>
            <a:r>
              <a:rPr lang="en-US" sz="2800" i="0" u="sng" strike="noStrike" cap="none" dirty="0">
                <a:solidFill>
                  <a:schemeClr val="lt1"/>
                </a:solidFill>
                <a:latin typeface="Arial" panose="020B0604020202020204" pitchFamily="34" charset="0"/>
                <a:ea typeface="Montserrat"/>
                <a:cs typeface="Arial" panose="020B0604020202020204" pitchFamily="34" charset="0"/>
                <a:sym typeface="Montserrat"/>
              </a:rPr>
              <a:t>Republic of South Africa</a:t>
            </a:r>
            <a:r>
              <a:rPr lang="en-US" sz="2800" i="0" u="none" strike="noStrike" cap="none" dirty="0">
                <a:solidFill>
                  <a:schemeClr val="lt1"/>
                </a:solidFill>
                <a:latin typeface="Arial" panose="020B0604020202020204" pitchFamily="34" charset="0"/>
                <a:ea typeface="Montserrat"/>
                <a:cs typeface="Arial" panose="020B0604020202020204" pitchFamily="34" charset="0"/>
                <a:sym typeface="Montserrat"/>
              </a:rPr>
              <a:t>, involving political, legal, and economic discrimination against nonwhites from </a:t>
            </a:r>
            <a:r>
              <a:rPr lang="en-US" sz="2800" i="0" u="sng" strike="noStrike" cap="none" dirty="0">
                <a:solidFill>
                  <a:schemeClr val="lt1"/>
                </a:solidFill>
                <a:latin typeface="Arial" panose="020B0604020202020204" pitchFamily="34" charset="0"/>
                <a:ea typeface="Montserrat"/>
                <a:cs typeface="Arial" panose="020B0604020202020204" pitchFamily="34" charset="0"/>
                <a:sym typeface="Montserrat"/>
              </a:rPr>
              <a:t>1948-1991</a:t>
            </a:r>
            <a:endParaRPr sz="2800" u="sng" dirty="0">
              <a:latin typeface="Arial" panose="020B0604020202020204" pitchFamily="34" charset="0"/>
              <a:ea typeface="Montserrat"/>
              <a:cs typeface="Arial" panose="020B0604020202020204" pitchFamily="34" charset="0"/>
              <a:sym typeface="Montserrat"/>
            </a:endParaRPr>
          </a:p>
          <a:p>
            <a:pPr marL="274320" marR="0" lvl="0" indent="-129238" algn="l" rtl="0">
              <a:lnSpc>
                <a:spcPct val="100000"/>
              </a:lnSpc>
              <a:spcBef>
                <a:spcPts val="481"/>
              </a:spcBef>
              <a:spcAft>
                <a:spcPts val="0"/>
              </a:spcAft>
              <a:buClr>
                <a:schemeClr val="accent3"/>
              </a:buClr>
              <a:buSzPts val="2285"/>
              <a:buFont typeface="Noto Sans Symbols"/>
              <a:buNone/>
            </a:pPr>
            <a:endParaRPr sz="2405" i="0" u="none" strike="noStrike" cap="none" dirty="0">
              <a:solidFill>
                <a:schemeClr val="lt1"/>
              </a:solidFill>
              <a:latin typeface="Montserrat"/>
              <a:ea typeface="Montserrat"/>
              <a:cs typeface="Montserrat"/>
              <a:sym typeface="Montserrat"/>
            </a:endParaRPr>
          </a:p>
        </p:txBody>
      </p:sp>
      <p:pic>
        <p:nvPicPr>
          <p:cNvPr id="108" name="Google Shape;108;p15" descr="File:ApartheidSignEnglishAfrikaans.jpg">
            <a:hlinkClick r:id="rId3"/>
          </p:cNvPr>
          <p:cNvPicPr preferRelativeResize="0"/>
          <p:nvPr/>
        </p:nvPicPr>
        <p:blipFill rotWithShape="1">
          <a:blip r:embed="rId4">
            <a:alphaModFix/>
          </a:blip>
          <a:srcRect/>
          <a:stretch/>
        </p:blipFill>
        <p:spPr>
          <a:xfrm>
            <a:off x="5244450" y="1388050"/>
            <a:ext cx="3876675" cy="35511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50173"/>
            <a:ext cx="8229600" cy="1143000"/>
          </a:xfrm>
        </p:spPr>
        <p:txBody>
          <a:bodyPr/>
          <a:lstStyle/>
          <a:p>
            <a:r>
              <a:rPr lang="en-US" dirty="0"/>
              <a:t>Apartheid- What is it?</a:t>
            </a:r>
          </a:p>
        </p:txBody>
      </p:sp>
      <p:sp>
        <p:nvSpPr>
          <p:cNvPr id="3" name="Text Placeholder 2"/>
          <p:cNvSpPr>
            <a:spLocks noGrp="1"/>
          </p:cNvSpPr>
          <p:nvPr>
            <p:ph type="body" idx="1"/>
          </p:nvPr>
        </p:nvSpPr>
        <p:spPr>
          <a:xfrm>
            <a:off x="457201" y="1186962"/>
            <a:ext cx="3727938" cy="5137638"/>
          </a:xfrm>
        </p:spPr>
        <p:txBody>
          <a:bodyPr/>
          <a:lstStyle/>
          <a:p>
            <a:pPr marL="514350" lvl="0" indent="-514350">
              <a:spcBef>
                <a:spcPts val="481"/>
              </a:spcBef>
              <a:buSzPts val="2285"/>
              <a:buFont typeface="+mj-lt"/>
              <a:buAutoNum type="arabicPeriod" startAt="2"/>
            </a:pPr>
            <a:r>
              <a:rPr lang="en-US" sz="2800" dirty="0">
                <a:latin typeface="Arial" panose="020B0604020202020204" pitchFamily="34" charset="0"/>
                <a:ea typeface="Montserrat"/>
                <a:cs typeface="Arial" panose="020B0604020202020204" pitchFamily="34" charset="0"/>
                <a:sym typeface="Montserrat"/>
              </a:rPr>
              <a:t>Used by the South African government to </a:t>
            </a:r>
            <a:r>
              <a:rPr lang="en-US" sz="2800" u="sng" dirty="0">
                <a:latin typeface="Arial" panose="020B0604020202020204" pitchFamily="34" charset="0"/>
                <a:ea typeface="Montserrat"/>
                <a:cs typeface="Arial" panose="020B0604020202020204" pitchFamily="34" charset="0"/>
                <a:sym typeface="Montserrat"/>
              </a:rPr>
              <a:t>exploit</a:t>
            </a:r>
            <a:r>
              <a:rPr lang="en-US" sz="2800" dirty="0">
                <a:latin typeface="Arial" panose="020B0604020202020204" pitchFamily="34" charset="0"/>
                <a:ea typeface="Montserrat"/>
                <a:cs typeface="Arial" panose="020B0604020202020204" pitchFamily="34" charset="0"/>
                <a:sym typeface="Montserrat"/>
              </a:rPr>
              <a:t> and </a:t>
            </a:r>
            <a:r>
              <a:rPr lang="en-US" sz="2800" u="sng" dirty="0">
                <a:latin typeface="Arial" panose="020B0604020202020204" pitchFamily="34" charset="0"/>
                <a:ea typeface="Montserrat"/>
                <a:cs typeface="Arial" panose="020B0604020202020204" pitchFamily="34" charset="0"/>
                <a:sym typeface="Montserrat"/>
              </a:rPr>
              <a:t>dominate</a:t>
            </a:r>
            <a:r>
              <a:rPr lang="en-US" sz="2800" dirty="0">
                <a:latin typeface="Arial" panose="020B0604020202020204" pitchFamily="34" charset="0"/>
                <a:ea typeface="Montserrat"/>
                <a:cs typeface="Arial" panose="020B0604020202020204" pitchFamily="34" charset="0"/>
                <a:sym typeface="Montserrat"/>
              </a:rPr>
              <a:t> the country’s </a:t>
            </a:r>
            <a:r>
              <a:rPr lang="en-US" sz="2800" u="sng" dirty="0">
                <a:latin typeface="Arial" panose="020B0604020202020204" pitchFamily="34" charset="0"/>
                <a:ea typeface="Montserrat"/>
                <a:cs typeface="Arial" panose="020B0604020202020204" pitchFamily="34" charset="0"/>
                <a:sym typeface="Montserrat"/>
              </a:rPr>
              <a:t>black</a:t>
            </a:r>
            <a:r>
              <a:rPr lang="en-US" sz="2800" dirty="0">
                <a:latin typeface="Arial" panose="020B0604020202020204" pitchFamily="34" charset="0"/>
                <a:ea typeface="Montserrat"/>
                <a:cs typeface="Arial" panose="020B0604020202020204" pitchFamily="34" charset="0"/>
                <a:sym typeface="Montserrat"/>
              </a:rPr>
              <a:t> population</a:t>
            </a:r>
          </a:p>
          <a:p>
            <a:pPr marL="514350" lvl="0" indent="-514350">
              <a:spcBef>
                <a:spcPts val="481"/>
              </a:spcBef>
              <a:buSzPts val="2285"/>
              <a:buFont typeface="+mj-lt"/>
              <a:buAutoNum type="arabicPeriod" startAt="3"/>
            </a:pPr>
            <a:r>
              <a:rPr lang="en-US" sz="2800" dirty="0">
                <a:latin typeface="Arial" panose="020B0604020202020204" pitchFamily="34" charset="0"/>
                <a:ea typeface="Montserrat"/>
                <a:cs typeface="Arial" panose="020B0604020202020204" pitchFamily="34" charset="0"/>
                <a:sym typeface="Montserrat"/>
              </a:rPr>
              <a:t>Separate the privileged white </a:t>
            </a:r>
            <a:r>
              <a:rPr lang="en-US" sz="2800" u="sng" dirty="0">
                <a:latin typeface="Arial" panose="020B0604020202020204" pitchFamily="34" charset="0"/>
                <a:ea typeface="Montserrat"/>
                <a:cs typeface="Arial" panose="020B0604020202020204" pitchFamily="34" charset="0"/>
                <a:sym typeface="Montserrat"/>
              </a:rPr>
              <a:t>minority</a:t>
            </a:r>
            <a:r>
              <a:rPr lang="en-US" sz="2800" dirty="0">
                <a:latin typeface="Arial" panose="020B0604020202020204" pitchFamily="34" charset="0"/>
                <a:ea typeface="Montserrat"/>
                <a:cs typeface="Arial" panose="020B0604020202020204" pitchFamily="34" charset="0"/>
                <a:sym typeface="Montserrat"/>
              </a:rPr>
              <a:t> from the black </a:t>
            </a:r>
            <a:r>
              <a:rPr lang="en-US" sz="2800" u="sng" dirty="0">
                <a:latin typeface="Arial" panose="020B0604020202020204" pitchFamily="34" charset="0"/>
                <a:ea typeface="Montserrat"/>
                <a:cs typeface="Arial" panose="020B0604020202020204" pitchFamily="34" charset="0"/>
                <a:sym typeface="Montserrat"/>
              </a:rPr>
              <a:t>majority</a:t>
            </a:r>
          </a:p>
          <a:p>
            <a:endParaRPr lang="en-US" dirty="0"/>
          </a:p>
        </p:txBody>
      </p:sp>
      <p:pic>
        <p:nvPicPr>
          <p:cNvPr id="1026" name="Picture 2" descr="Image result for Apartheid South Afric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522" y="2476698"/>
            <a:ext cx="5258443" cy="266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88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36725" y="65413"/>
            <a:ext cx="8229600" cy="831402"/>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5000"/>
              <a:buFont typeface="Calibri"/>
              <a:buNone/>
            </a:pPr>
            <a:r>
              <a:rPr lang="en-US" sz="5000" b="0" i="0" u="none" strike="noStrike" cap="none" dirty="0">
                <a:solidFill>
                  <a:schemeClr val="lt2"/>
                </a:solidFill>
                <a:latin typeface="Calibri"/>
                <a:ea typeface="Calibri"/>
                <a:cs typeface="Calibri"/>
                <a:sym typeface="Calibri"/>
              </a:rPr>
              <a:t>Apartheid- What did it do?</a:t>
            </a:r>
            <a:endParaRPr sz="5000" b="0" i="0" u="none" strike="noStrike" cap="none" dirty="0">
              <a:solidFill>
                <a:schemeClr val="lt2"/>
              </a:solidFill>
              <a:latin typeface="Calibri"/>
              <a:ea typeface="Calibri"/>
              <a:cs typeface="Calibri"/>
              <a:sym typeface="Calibri"/>
            </a:endParaRPr>
          </a:p>
        </p:txBody>
      </p:sp>
      <p:sp>
        <p:nvSpPr>
          <p:cNvPr id="114" name="Google Shape;114;p16"/>
          <p:cNvSpPr txBox="1">
            <a:spLocks noGrp="1"/>
          </p:cNvSpPr>
          <p:nvPr>
            <p:ph type="body" idx="1"/>
          </p:nvPr>
        </p:nvSpPr>
        <p:spPr>
          <a:xfrm>
            <a:off x="282325" y="958362"/>
            <a:ext cx="4913100" cy="5337213"/>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accent3"/>
              </a:buClr>
              <a:buSzPts val="2285"/>
              <a:buFont typeface="+mj-lt"/>
              <a:buAutoNum type="arabicPeriod"/>
            </a:pPr>
            <a:r>
              <a:rPr lang="en-US" sz="2405" i="0" u="sng" strike="noStrike" cap="none" dirty="0">
                <a:solidFill>
                  <a:schemeClr val="lt1"/>
                </a:solidFill>
                <a:latin typeface="+mn-lt"/>
                <a:ea typeface="Montserrat"/>
                <a:cs typeface="Montserrat"/>
                <a:sym typeface="Montserrat"/>
              </a:rPr>
              <a:t>Separated</a:t>
            </a:r>
            <a:r>
              <a:rPr lang="en-US" sz="2405" i="0" u="none" strike="noStrike" cap="none" dirty="0">
                <a:solidFill>
                  <a:schemeClr val="lt1"/>
                </a:solidFill>
                <a:latin typeface="+mn-lt"/>
                <a:ea typeface="Montserrat"/>
                <a:cs typeface="Montserrat"/>
                <a:sym typeface="Montserrat"/>
              </a:rPr>
              <a:t> whites from non- whites</a:t>
            </a:r>
            <a:endParaRPr dirty="0">
              <a:latin typeface="+mn-lt"/>
              <a:ea typeface="Montserrat"/>
              <a:cs typeface="Montserrat"/>
              <a:sym typeface="Montserrat"/>
            </a:endParaRPr>
          </a:p>
          <a:p>
            <a:pPr marR="0" lvl="0" indent="-457200" algn="l" rtl="0">
              <a:lnSpc>
                <a:spcPct val="100000"/>
              </a:lnSpc>
              <a:spcBef>
                <a:spcPts val="481"/>
              </a:spcBef>
              <a:spcAft>
                <a:spcPts val="0"/>
              </a:spcAft>
              <a:buClr>
                <a:schemeClr val="accent3"/>
              </a:buClr>
              <a:buSzPts val="2285"/>
              <a:buFont typeface="+mj-lt"/>
              <a:buAutoNum type="arabicPeriod"/>
            </a:pPr>
            <a:r>
              <a:rPr lang="en-US" sz="2405" i="0" u="none" strike="noStrike" cap="none" dirty="0">
                <a:solidFill>
                  <a:schemeClr val="lt1"/>
                </a:solidFill>
                <a:latin typeface="+mn-lt"/>
                <a:ea typeface="Montserrat"/>
                <a:cs typeface="Montserrat"/>
                <a:sym typeface="Montserrat"/>
              </a:rPr>
              <a:t>Forced non- whites to carry </a:t>
            </a:r>
            <a:r>
              <a:rPr lang="en-US" sz="2405" i="0" u="sng" strike="noStrike" cap="none" dirty="0">
                <a:solidFill>
                  <a:schemeClr val="lt1"/>
                </a:solidFill>
                <a:latin typeface="+mn-lt"/>
                <a:ea typeface="Montserrat"/>
                <a:cs typeface="Montserrat"/>
                <a:sym typeface="Montserrat"/>
              </a:rPr>
              <a:t>pass books</a:t>
            </a:r>
            <a:r>
              <a:rPr lang="en-US" sz="2405" i="0" u="none" strike="noStrike" cap="none" dirty="0">
                <a:solidFill>
                  <a:schemeClr val="lt1"/>
                </a:solidFill>
                <a:latin typeface="+mn-lt"/>
                <a:ea typeface="Montserrat"/>
                <a:cs typeface="Montserrat"/>
                <a:sym typeface="Montserrat"/>
              </a:rPr>
              <a:t> as identification</a:t>
            </a:r>
            <a:endParaRPr dirty="0">
              <a:latin typeface="+mn-lt"/>
              <a:ea typeface="Montserrat"/>
              <a:cs typeface="Montserrat"/>
              <a:sym typeface="Montserrat"/>
            </a:endParaRPr>
          </a:p>
          <a:p>
            <a:pPr marL="850392" marR="0" lvl="1" indent="-457200" algn="l" rtl="0">
              <a:lnSpc>
                <a:spcPct val="100000"/>
              </a:lnSpc>
              <a:spcBef>
                <a:spcPts val="444"/>
              </a:spcBef>
              <a:spcAft>
                <a:spcPts val="0"/>
              </a:spcAft>
              <a:buClr>
                <a:schemeClr val="accent1"/>
              </a:buClr>
              <a:buSzPts val="1887"/>
              <a:buFont typeface="+mj-lt"/>
              <a:buAutoNum type="arabicPeriod"/>
            </a:pPr>
            <a:r>
              <a:rPr lang="en-US" sz="2220" i="0" u="none" strike="noStrike" cap="none" dirty="0">
                <a:solidFill>
                  <a:schemeClr val="lt1"/>
                </a:solidFill>
                <a:latin typeface="+mn-lt"/>
                <a:ea typeface="Montserrat"/>
                <a:cs typeface="Montserrat"/>
                <a:sym typeface="Montserrat"/>
              </a:rPr>
              <a:t>Limited movement b/c they specified where non-whites could be</a:t>
            </a:r>
            <a:endParaRPr dirty="0">
              <a:latin typeface="+mn-lt"/>
              <a:ea typeface="Montserrat"/>
              <a:cs typeface="Montserrat"/>
              <a:sym typeface="Montserrat"/>
            </a:endParaRPr>
          </a:p>
          <a:p>
            <a:pPr marR="0" lvl="0" indent="-457200" algn="l" rtl="0">
              <a:lnSpc>
                <a:spcPct val="100000"/>
              </a:lnSpc>
              <a:spcBef>
                <a:spcPts val="481"/>
              </a:spcBef>
              <a:spcAft>
                <a:spcPts val="0"/>
              </a:spcAft>
              <a:buClr>
                <a:schemeClr val="accent3"/>
              </a:buClr>
              <a:buSzPts val="2285"/>
              <a:buFont typeface="+mj-lt"/>
              <a:buAutoNum type="arabicPeriod"/>
            </a:pPr>
            <a:r>
              <a:rPr lang="en-US" sz="2405" i="0" u="none" strike="noStrike" cap="none" dirty="0">
                <a:solidFill>
                  <a:schemeClr val="lt1"/>
                </a:solidFill>
                <a:latin typeface="+mn-lt"/>
                <a:ea typeface="Montserrat"/>
                <a:cs typeface="Montserrat"/>
                <a:sym typeface="Montserrat"/>
              </a:rPr>
              <a:t>Created separate </a:t>
            </a:r>
            <a:r>
              <a:rPr lang="en-US" sz="2405" i="0" u="sng" strike="noStrike" cap="none" dirty="0">
                <a:solidFill>
                  <a:schemeClr val="lt1"/>
                </a:solidFill>
                <a:latin typeface="+mn-lt"/>
                <a:ea typeface="Montserrat"/>
                <a:cs typeface="Montserrat"/>
                <a:sym typeface="Montserrat"/>
              </a:rPr>
              <a:t>residential areas</a:t>
            </a:r>
            <a:r>
              <a:rPr lang="en-US" sz="2405" i="0" u="none" strike="noStrike" cap="none" dirty="0">
                <a:solidFill>
                  <a:schemeClr val="lt1"/>
                </a:solidFill>
                <a:latin typeface="+mn-lt"/>
                <a:ea typeface="Montserrat"/>
                <a:cs typeface="Montserrat"/>
                <a:sym typeface="Montserrat"/>
              </a:rPr>
              <a:t> for whites and non- whites</a:t>
            </a:r>
            <a:endParaRPr dirty="0">
              <a:latin typeface="+mn-lt"/>
              <a:ea typeface="Montserrat"/>
              <a:cs typeface="Montserrat"/>
              <a:sym typeface="Montserrat"/>
            </a:endParaRPr>
          </a:p>
          <a:p>
            <a:pPr marR="0" lvl="0" indent="-457200" algn="l" rtl="0">
              <a:lnSpc>
                <a:spcPct val="100000"/>
              </a:lnSpc>
              <a:spcBef>
                <a:spcPts val="481"/>
              </a:spcBef>
              <a:spcAft>
                <a:spcPts val="0"/>
              </a:spcAft>
              <a:buClr>
                <a:schemeClr val="accent3"/>
              </a:buClr>
              <a:buSzPts val="2285"/>
              <a:buFont typeface="+mj-lt"/>
              <a:buAutoNum type="arabicPeriod"/>
            </a:pPr>
            <a:r>
              <a:rPr lang="en-US" sz="2405" i="0" u="none" strike="noStrike" cap="none" dirty="0">
                <a:solidFill>
                  <a:schemeClr val="lt1"/>
                </a:solidFill>
                <a:latin typeface="+mn-lt"/>
                <a:ea typeface="Montserrat"/>
                <a:cs typeface="Montserrat"/>
                <a:sym typeface="Montserrat"/>
              </a:rPr>
              <a:t>Forbade </a:t>
            </a:r>
            <a:r>
              <a:rPr lang="en-US" sz="2405" i="0" u="sng" strike="noStrike" cap="none" dirty="0">
                <a:solidFill>
                  <a:schemeClr val="lt1"/>
                </a:solidFill>
                <a:latin typeface="+mn-lt"/>
                <a:ea typeface="Montserrat"/>
                <a:cs typeface="Montserrat"/>
                <a:sym typeface="Montserrat"/>
              </a:rPr>
              <a:t>social</a:t>
            </a:r>
            <a:r>
              <a:rPr lang="en-US" sz="2405" i="0" u="none" strike="noStrike" cap="none" dirty="0">
                <a:solidFill>
                  <a:schemeClr val="lt1"/>
                </a:solidFill>
                <a:latin typeface="+mn-lt"/>
                <a:ea typeface="Montserrat"/>
                <a:cs typeface="Montserrat"/>
                <a:sym typeface="Montserrat"/>
              </a:rPr>
              <a:t> contact between races</a:t>
            </a:r>
            <a:endParaRPr dirty="0">
              <a:latin typeface="+mn-lt"/>
              <a:ea typeface="Montserrat"/>
              <a:cs typeface="Montserrat"/>
              <a:sym typeface="Montserrat"/>
            </a:endParaRPr>
          </a:p>
        </p:txBody>
      </p:sp>
      <p:pic>
        <p:nvPicPr>
          <p:cNvPr id="2050" name="Picture 2" descr="Image result for apartheid pass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141" y="958362"/>
            <a:ext cx="3888767" cy="2555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53075" y="103438"/>
            <a:ext cx="8229600" cy="599947"/>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4500"/>
              <a:buFont typeface="Calibri"/>
              <a:buNone/>
            </a:pPr>
            <a:r>
              <a:rPr lang="en-US" sz="4500" b="0" i="0" u="none" strike="noStrike" cap="none" dirty="0">
                <a:solidFill>
                  <a:schemeClr val="lt2"/>
                </a:solidFill>
                <a:latin typeface="Calibri"/>
                <a:ea typeface="Calibri"/>
                <a:cs typeface="Calibri"/>
                <a:sym typeface="Calibri"/>
              </a:rPr>
              <a:t>Apartheid- What did it </a:t>
            </a:r>
            <a:r>
              <a:rPr lang="en-US" sz="4500" b="0" i="0" u="none" strike="noStrike" cap="none" dirty="0" smtClean="0">
                <a:solidFill>
                  <a:schemeClr val="lt2"/>
                </a:solidFill>
                <a:latin typeface="Calibri"/>
                <a:ea typeface="Calibri"/>
                <a:cs typeface="Calibri"/>
                <a:sym typeface="Calibri"/>
              </a:rPr>
              <a:t>do?</a:t>
            </a:r>
            <a:endParaRPr sz="4500" b="0" i="0" u="none" strike="noStrike" cap="none" dirty="0">
              <a:solidFill>
                <a:schemeClr val="lt2"/>
              </a:solidFill>
              <a:latin typeface="Calibri"/>
              <a:ea typeface="Calibri"/>
              <a:cs typeface="Calibri"/>
              <a:sym typeface="Calibri"/>
            </a:endParaRPr>
          </a:p>
        </p:txBody>
      </p:sp>
      <p:sp>
        <p:nvSpPr>
          <p:cNvPr id="121" name="Google Shape;121;p17"/>
          <p:cNvSpPr txBox="1">
            <a:spLocks noGrp="1"/>
          </p:cNvSpPr>
          <p:nvPr>
            <p:ph type="body" idx="1"/>
          </p:nvPr>
        </p:nvSpPr>
        <p:spPr>
          <a:xfrm>
            <a:off x="153075" y="905608"/>
            <a:ext cx="4663500" cy="4871442"/>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3"/>
              </a:buClr>
              <a:buSzPts val="2285"/>
              <a:buFont typeface="+mj-lt"/>
              <a:buAutoNum type="arabicPeriod" startAt="5"/>
            </a:pPr>
            <a:r>
              <a:rPr lang="en-US" sz="2800" i="0" u="none" strike="noStrike" cap="none" dirty="0">
                <a:solidFill>
                  <a:schemeClr val="lt1"/>
                </a:solidFill>
                <a:latin typeface="+mn-lt"/>
                <a:ea typeface="Montserrat"/>
                <a:cs typeface="Montserrat"/>
                <a:sym typeface="Montserrat"/>
              </a:rPr>
              <a:t>Segregated </a:t>
            </a:r>
            <a:r>
              <a:rPr lang="en-US" sz="2800" i="0" u="sng" strike="noStrike" cap="none" dirty="0">
                <a:solidFill>
                  <a:schemeClr val="lt1"/>
                </a:solidFill>
                <a:latin typeface="+mn-lt"/>
                <a:ea typeface="Montserrat"/>
                <a:cs typeface="Montserrat"/>
                <a:sym typeface="Montserrat"/>
              </a:rPr>
              <a:t>public</a:t>
            </a:r>
            <a:r>
              <a:rPr lang="en-US" sz="2800" i="0" u="none" strike="noStrike" cap="none" dirty="0">
                <a:solidFill>
                  <a:schemeClr val="lt1"/>
                </a:solidFill>
                <a:latin typeface="+mn-lt"/>
                <a:ea typeface="Montserrat"/>
                <a:cs typeface="Montserrat"/>
                <a:sym typeface="Montserrat"/>
              </a:rPr>
              <a:t> facilities</a:t>
            </a:r>
            <a:endParaRPr sz="2800" dirty="0">
              <a:latin typeface="+mn-lt"/>
              <a:ea typeface="Montserrat"/>
              <a:cs typeface="Montserrat"/>
              <a:sym typeface="Montserrat"/>
            </a:endParaRPr>
          </a:p>
          <a:p>
            <a:pPr marL="514350" marR="0" lvl="0" indent="-514350" algn="l" rtl="0">
              <a:lnSpc>
                <a:spcPct val="100000"/>
              </a:lnSpc>
              <a:spcBef>
                <a:spcPts val="481"/>
              </a:spcBef>
              <a:spcAft>
                <a:spcPts val="0"/>
              </a:spcAft>
              <a:buClr>
                <a:schemeClr val="accent3"/>
              </a:buClr>
              <a:buSzPts val="2285"/>
              <a:buFont typeface="+mj-lt"/>
              <a:buAutoNum type="arabicPeriod" startAt="5"/>
            </a:pPr>
            <a:r>
              <a:rPr lang="en-US" sz="2800" i="0" u="none" strike="noStrike" cap="none" dirty="0">
                <a:solidFill>
                  <a:schemeClr val="lt1"/>
                </a:solidFill>
                <a:latin typeface="+mn-lt"/>
                <a:ea typeface="Montserrat"/>
                <a:cs typeface="Montserrat"/>
                <a:sym typeface="Montserrat"/>
              </a:rPr>
              <a:t>Established separate </a:t>
            </a:r>
            <a:r>
              <a:rPr lang="en-US" sz="2800" i="0" u="sng" strike="noStrike" cap="none" dirty="0">
                <a:solidFill>
                  <a:schemeClr val="lt1"/>
                </a:solidFill>
                <a:latin typeface="+mn-lt"/>
                <a:ea typeface="Montserrat"/>
                <a:cs typeface="Montserrat"/>
                <a:sym typeface="Montserrat"/>
              </a:rPr>
              <a:t>educational</a:t>
            </a:r>
            <a:r>
              <a:rPr lang="en-US" sz="2800" i="0" u="none" strike="noStrike" cap="none" dirty="0">
                <a:solidFill>
                  <a:schemeClr val="lt1"/>
                </a:solidFill>
                <a:latin typeface="+mn-lt"/>
                <a:ea typeface="Montserrat"/>
                <a:cs typeface="Montserrat"/>
                <a:sym typeface="Montserrat"/>
              </a:rPr>
              <a:t> standards- non-whites received less education</a:t>
            </a:r>
            <a:endParaRPr sz="2800" dirty="0">
              <a:latin typeface="+mn-lt"/>
              <a:ea typeface="Montserrat"/>
              <a:cs typeface="Montserrat"/>
              <a:sym typeface="Montserrat"/>
            </a:endParaRPr>
          </a:p>
          <a:p>
            <a:pPr marL="514350" marR="0" lvl="0" indent="-514350" algn="l" rtl="0">
              <a:lnSpc>
                <a:spcPct val="100000"/>
              </a:lnSpc>
              <a:spcBef>
                <a:spcPts val="481"/>
              </a:spcBef>
              <a:spcAft>
                <a:spcPts val="0"/>
              </a:spcAft>
              <a:buClr>
                <a:schemeClr val="accent3"/>
              </a:buClr>
              <a:buSzPts val="2285"/>
              <a:buFont typeface="+mj-lt"/>
              <a:buAutoNum type="arabicPeriod" startAt="5"/>
            </a:pPr>
            <a:r>
              <a:rPr lang="en-US" sz="2800" i="0" u="none" strike="noStrike" cap="none" dirty="0">
                <a:solidFill>
                  <a:schemeClr val="lt1"/>
                </a:solidFill>
                <a:latin typeface="+mn-lt"/>
                <a:ea typeface="Montserrat"/>
                <a:cs typeface="Montserrat"/>
                <a:sym typeface="Montserrat"/>
              </a:rPr>
              <a:t>Denied non-white participation in the </a:t>
            </a:r>
            <a:r>
              <a:rPr lang="en-US" sz="2800" i="0" u="sng" strike="noStrike" cap="none" dirty="0">
                <a:solidFill>
                  <a:schemeClr val="lt1"/>
                </a:solidFill>
                <a:latin typeface="+mn-lt"/>
                <a:ea typeface="Montserrat"/>
                <a:cs typeface="Montserrat"/>
                <a:sym typeface="Montserrat"/>
              </a:rPr>
              <a:t>government</a:t>
            </a:r>
            <a:endParaRPr sz="2800" u="sng" dirty="0">
              <a:latin typeface="+mn-lt"/>
              <a:ea typeface="Montserrat"/>
              <a:cs typeface="Montserrat"/>
              <a:sym typeface="Montserrat"/>
            </a:endParaRPr>
          </a:p>
          <a:p>
            <a:pPr marL="514350" marR="0" lvl="0" indent="-514350" algn="l" rtl="0">
              <a:lnSpc>
                <a:spcPct val="100000"/>
              </a:lnSpc>
              <a:spcBef>
                <a:spcPts val="481"/>
              </a:spcBef>
              <a:spcAft>
                <a:spcPts val="0"/>
              </a:spcAft>
              <a:buClr>
                <a:schemeClr val="accent3"/>
              </a:buClr>
              <a:buSzPts val="2285"/>
              <a:buFont typeface="+mj-lt"/>
              <a:buAutoNum type="arabicPeriod" startAt="5"/>
            </a:pPr>
            <a:r>
              <a:rPr lang="en-US" sz="2800" i="0" u="none" strike="noStrike" cap="none" dirty="0">
                <a:solidFill>
                  <a:schemeClr val="lt1"/>
                </a:solidFill>
                <a:latin typeface="+mn-lt"/>
                <a:ea typeface="Montserrat"/>
                <a:cs typeface="Montserrat"/>
                <a:sym typeface="Montserrat"/>
              </a:rPr>
              <a:t>Restricted races to certain </a:t>
            </a:r>
            <a:r>
              <a:rPr lang="en-US" sz="2800" i="0" u="sng" strike="noStrike" cap="none" dirty="0">
                <a:solidFill>
                  <a:schemeClr val="lt1"/>
                </a:solidFill>
                <a:latin typeface="+mn-lt"/>
                <a:ea typeface="Montserrat"/>
                <a:cs typeface="Montserrat"/>
                <a:sym typeface="Montserrat"/>
              </a:rPr>
              <a:t>jobs</a:t>
            </a:r>
            <a:endParaRPr sz="2800" u="sng" dirty="0">
              <a:latin typeface="+mn-lt"/>
              <a:ea typeface="Montserrat"/>
              <a:cs typeface="Montserrat"/>
              <a:sym typeface="Montserrat"/>
            </a:endParaRPr>
          </a:p>
          <a:p>
            <a:pPr marL="850392" marR="0" lvl="1" indent="-457200" algn="l" rtl="0">
              <a:lnSpc>
                <a:spcPct val="100000"/>
              </a:lnSpc>
              <a:spcBef>
                <a:spcPts val="444"/>
              </a:spcBef>
              <a:spcAft>
                <a:spcPts val="0"/>
              </a:spcAft>
              <a:buClr>
                <a:schemeClr val="accent1"/>
              </a:buClr>
              <a:buSzPts val="1887"/>
              <a:buFont typeface="+mj-lt"/>
              <a:buAutoNum type="arabicPeriod" startAt="5"/>
            </a:pPr>
            <a:r>
              <a:rPr lang="en-US" dirty="0">
                <a:latin typeface="+mn-lt"/>
                <a:ea typeface="Montserrat"/>
                <a:cs typeface="Montserrat"/>
                <a:sym typeface="Montserrat"/>
              </a:rPr>
              <a:t>W</a:t>
            </a:r>
            <a:r>
              <a:rPr lang="en-US" i="0" u="none" strike="noStrike" cap="none" dirty="0">
                <a:solidFill>
                  <a:schemeClr val="lt1"/>
                </a:solidFill>
                <a:latin typeface="+mn-lt"/>
                <a:ea typeface="Montserrat"/>
                <a:cs typeface="Montserrat"/>
                <a:sym typeface="Montserrat"/>
              </a:rPr>
              <a:t>hites received the best jobs and land</a:t>
            </a:r>
            <a:endParaRPr sz="2800" dirty="0">
              <a:latin typeface="+mn-lt"/>
              <a:ea typeface="Montserrat"/>
              <a:cs typeface="Montserrat"/>
              <a:sym typeface="Montserrat"/>
            </a:endParaRPr>
          </a:p>
          <a:p>
            <a:pPr marL="602282" marR="0" lvl="0" indent="-457200" algn="l" rtl="0">
              <a:lnSpc>
                <a:spcPct val="100000"/>
              </a:lnSpc>
              <a:spcBef>
                <a:spcPts val="481"/>
              </a:spcBef>
              <a:spcAft>
                <a:spcPts val="0"/>
              </a:spcAft>
              <a:buClr>
                <a:schemeClr val="accent3"/>
              </a:buClr>
              <a:buSzPts val="2285"/>
              <a:buFont typeface="+mj-lt"/>
              <a:buAutoNum type="arabicPeriod" startAt="5"/>
            </a:pPr>
            <a:endParaRPr sz="2405" i="0" u="none" strike="noStrike" cap="none" dirty="0">
              <a:solidFill>
                <a:schemeClr val="lt1"/>
              </a:solidFill>
              <a:latin typeface="Montserrat"/>
              <a:ea typeface="Montserrat"/>
              <a:cs typeface="Montserrat"/>
              <a:sym typeface="Montserrat"/>
            </a:endParaRPr>
          </a:p>
        </p:txBody>
      </p:sp>
      <p:pic>
        <p:nvPicPr>
          <p:cNvPr id="3074" name="Picture 2" descr="Image result for Apartheid in south africa"/>
          <p:cNvPicPr>
            <a:picLocks noChangeAspect="1" noChangeArrowheads="1"/>
          </p:cNvPicPr>
          <p:nvPr/>
        </p:nvPicPr>
        <p:blipFill rotWithShape="1">
          <a:blip r:embed="rId3">
            <a:extLst>
              <a:ext uri="{28A0092B-C50C-407E-A947-70E740481C1C}">
                <a14:useLocalDpi xmlns:a14="http://schemas.microsoft.com/office/drawing/2010/main" val="0"/>
              </a:ext>
            </a:extLst>
          </a:blip>
          <a:srcRect l="6273" r="4394" b="32621"/>
          <a:stretch/>
        </p:blipFill>
        <p:spPr bwMode="auto">
          <a:xfrm>
            <a:off x="4478222" y="905608"/>
            <a:ext cx="4375632" cy="2559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5000"/>
              <a:buFont typeface="Calibri"/>
              <a:buNone/>
            </a:pPr>
            <a:endParaRPr sz="5000" b="0" i="0" u="none" strike="noStrike" cap="none">
              <a:solidFill>
                <a:schemeClr val="lt2"/>
              </a:solidFill>
              <a:latin typeface="Calibri"/>
              <a:ea typeface="Calibri"/>
              <a:cs typeface="Calibri"/>
              <a:sym typeface="Calibri"/>
            </a:endParaRPr>
          </a:p>
        </p:txBody>
      </p:sp>
      <p:sp>
        <p:nvSpPr>
          <p:cNvPr id="128" name="Google Shape;128;p18"/>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marR="0" lvl="0" indent="-117475" algn="l" rtl="0">
              <a:spcBef>
                <a:spcPts val="0"/>
              </a:spcBef>
              <a:spcAft>
                <a:spcPts val="0"/>
              </a:spcAft>
              <a:buClr>
                <a:schemeClr val="accent3"/>
              </a:buClr>
              <a:buSzPts val="2470"/>
              <a:buFont typeface="Noto Sans Symbols"/>
              <a:buNone/>
            </a:pPr>
            <a:endParaRPr sz="2600" b="0" i="0" u="none" strike="noStrike" cap="none">
              <a:solidFill>
                <a:schemeClr val="lt1"/>
              </a:solidFill>
              <a:latin typeface="Constantia"/>
              <a:ea typeface="Constantia"/>
              <a:cs typeface="Constantia"/>
              <a:sym typeface="Constantia"/>
            </a:endParaRPr>
          </a:p>
        </p:txBody>
      </p:sp>
      <p:pic>
        <p:nvPicPr>
          <p:cNvPr id="129" name="Google Shape;129;p18" descr="http://www.msbeardsclass.com/resources/Apartheid.jpg"/>
          <p:cNvPicPr preferRelativeResize="0"/>
          <p:nvPr/>
        </p:nvPicPr>
        <p:blipFill rotWithShape="1">
          <a:blip r:embed="rId3">
            <a:alphaModFix/>
          </a:blip>
          <a:srcRect/>
          <a:stretch/>
        </p:blipFill>
        <p:spPr>
          <a:xfrm>
            <a:off x="381000" y="0"/>
            <a:ext cx="8420374"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281354" y="72650"/>
            <a:ext cx="8229600" cy="14664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lt2"/>
              </a:buClr>
              <a:buSzPts val="5000"/>
              <a:buFont typeface="Calibri"/>
              <a:buNone/>
            </a:pPr>
            <a:r>
              <a:rPr lang="en-US" sz="5000" b="0" i="0" u="none" strike="noStrike" cap="none" dirty="0">
                <a:solidFill>
                  <a:schemeClr val="lt2"/>
                </a:solidFill>
                <a:latin typeface="Calibri"/>
                <a:ea typeface="Calibri"/>
                <a:cs typeface="Calibri"/>
                <a:sym typeface="Calibri"/>
              </a:rPr>
              <a:t>Apartheid- Resistance</a:t>
            </a:r>
            <a:endParaRPr sz="5000" b="0" i="0" u="none" strike="noStrike" cap="none" dirty="0">
              <a:solidFill>
                <a:schemeClr val="lt2"/>
              </a:solidFill>
              <a:latin typeface="Calibri"/>
              <a:ea typeface="Calibri"/>
              <a:cs typeface="Calibri"/>
              <a:sym typeface="Calibri"/>
            </a:endParaRPr>
          </a:p>
          <a:p>
            <a:pPr marL="0" marR="0" lvl="0" indent="0" algn="l" rtl="0">
              <a:spcBef>
                <a:spcPts val="0"/>
              </a:spcBef>
              <a:spcAft>
                <a:spcPts val="0"/>
              </a:spcAft>
              <a:buClr>
                <a:schemeClr val="lt2"/>
              </a:buClr>
              <a:buSzPts val="5000"/>
              <a:buFont typeface="Calibri"/>
              <a:buNone/>
            </a:pPr>
            <a:r>
              <a:rPr lang="en-US" sz="2800" dirty="0"/>
              <a:t>While watching the short video, give examples you see for the following...</a:t>
            </a:r>
            <a:endParaRPr sz="2800" dirty="0"/>
          </a:p>
        </p:txBody>
      </p:sp>
      <p:sp>
        <p:nvSpPr>
          <p:cNvPr id="135" name="Google Shape;135;p19"/>
          <p:cNvSpPr txBox="1">
            <a:spLocks noGrp="1"/>
          </p:cNvSpPr>
          <p:nvPr>
            <p:ph type="body" idx="1"/>
          </p:nvPr>
        </p:nvSpPr>
        <p:spPr>
          <a:xfrm>
            <a:off x="184638" y="1780443"/>
            <a:ext cx="5386200" cy="4389000"/>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accent3"/>
              </a:buClr>
              <a:buSzPts val="2470"/>
              <a:buFont typeface="+mj-lt"/>
              <a:buAutoNum type="arabicPeriod"/>
            </a:pPr>
            <a:r>
              <a:rPr lang="en-US" sz="2600" b="0" i="0" u="sng" strike="noStrike" cap="none" dirty="0">
                <a:solidFill>
                  <a:schemeClr val="lt1"/>
                </a:solidFill>
                <a:latin typeface="Constantia"/>
                <a:ea typeface="Constantia"/>
                <a:cs typeface="Constantia"/>
                <a:sym typeface="Constantia"/>
              </a:rPr>
              <a:t>Nelson Mandela- </a:t>
            </a:r>
            <a:r>
              <a:rPr lang="en-US" sz="2600" b="0" i="0" u="none" strike="noStrike" cap="none" dirty="0">
                <a:solidFill>
                  <a:schemeClr val="lt1"/>
                </a:solidFill>
                <a:latin typeface="Constantia"/>
                <a:ea typeface="Constantia"/>
                <a:cs typeface="Constantia"/>
                <a:sym typeface="Constantia"/>
              </a:rPr>
              <a:t>leader in the struggle to end apartheid</a:t>
            </a:r>
            <a:endParaRPr dirty="0"/>
          </a:p>
          <a:p>
            <a:pPr marL="514350" marR="0" lvl="0" indent="-514350" rtl="0">
              <a:spcBef>
                <a:spcPts val="520"/>
              </a:spcBef>
              <a:spcAft>
                <a:spcPts val="0"/>
              </a:spcAft>
              <a:buClr>
                <a:schemeClr val="accent3"/>
              </a:buClr>
              <a:buSzPts val="2470"/>
              <a:buFont typeface="+mj-lt"/>
              <a:buAutoNum type="arabicPeriod"/>
            </a:pPr>
            <a:r>
              <a:rPr lang="en-US" sz="2600" b="0" i="0" u="sng" strike="noStrike" cap="none" dirty="0">
                <a:solidFill>
                  <a:schemeClr val="lt1"/>
                </a:solidFill>
                <a:sym typeface="Constantia"/>
              </a:rPr>
              <a:t>Strikes</a:t>
            </a:r>
            <a:endParaRPr u="sng" dirty="0"/>
          </a:p>
          <a:p>
            <a:pPr marL="514350" marR="0" lvl="0" indent="-514350" algn="l" rtl="0">
              <a:spcBef>
                <a:spcPts val="520"/>
              </a:spcBef>
              <a:spcAft>
                <a:spcPts val="0"/>
              </a:spcAft>
              <a:buClr>
                <a:schemeClr val="accent3"/>
              </a:buClr>
              <a:buSzPts val="2470"/>
              <a:buFont typeface="+mj-lt"/>
              <a:buAutoNum type="arabicPeriod"/>
            </a:pPr>
            <a:r>
              <a:rPr lang="en-US" sz="2600" b="0" i="0" u="sng" strike="noStrike" cap="none" dirty="0">
                <a:solidFill>
                  <a:schemeClr val="lt1"/>
                </a:solidFill>
                <a:sym typeface="Constantia"/>
              </a:rPr>
              <a:t>Boycotts</a:t>
            </a:r>
            <a:endParaRPr u="sng" dirty="0"/>
          </a:p>
          <a:p>
            <a:pPr marL="514350" marR="0" lvl="0" indent="-514350" algn="l" rtl="0">
              <a:spcBef>
                <a:spcPts val="520"/>
              </a:spcBef>
              <a:spcAft>
                <a:spcPts val="0"/>
              </a:spcAft>
              <a:buClr>
                <a:schemeClr val="accent3"/>
              </a:buClr>
              <a:buSzPts val="2470"/>
              <a:buFont typeface="+mj-lt"/>
              <a:buAutoNum type="arabicPeriod"/>
            </a:pPr>
            <a:r>
              <a:rPr lang="en-US" sz="2600" b="0" i="0" u="sng" strike="noStrike" cap="none" dirty="0">
                <a:solidFill>
                  <a:schemeClr val="lt1"/>
                </a:solidFill>
                <a:latin typeface="Constantia"/>
                <a:ea typeface="Constantia"/>
                <a:cs typeface="Constantia"/>
                <a:sym typeface="Constantia"/>
              </a:rPr>
              <a:t>Nonviolent</a:t>
            </a:r>
            <a:r>
              <a:rPr lang="en-US" sz="2600" b="0" i="0" u="none" strike="noStrike" cap="none" dirty="0">
                <a:solidFill>
                  <a:schemeClr val="lt1"/>
                </a:solidFill>
                <a:latin typeface="Constantia"/>
                <a:ea typeface="Constantia"/>
                <a:cs typeface="Constantia"/>
                <a:sym typeface="Constantia"/>
              </a:rPr>
              <a:t> demonstrations</a:t>
            </a:r>
            <a:endParaRPr dirty="0"/>
          </a:p>
          <a:p>
            <a:pPr marL="514350" marR="0" lvl="0" indent="-514350" algn="l" rtl="0">
              <a:spcBef>
                <a:spcPts val="520"/>
              </a:spcBef>
              <a:spcAft>
                <a:spcPts val="0"/>
              </a:spcAft>
              <a:buClr>
                <a:schemeClr val="accent3"/>
              </a:buClr>
              <a:buSzPts val="2470"/>
              <a:buFont typeface="+mj-lt"/>
              <a:buAutoNum type="arabicPeriod"/>
            </a:pPr>
            <a:r>
              <a:rPr lang="en-US" sz="2600" b="0" i="0" u="sng" strike="noStrike" cap="none" dirty="0">
                <a:solidFill>
                  <a:schemeClr val="lt1"/>
                </a:solidFill>
                <a:latin typeface="Constantia"/>
                <a:ea typeface="Constantia"/>
                <a:cs typeface="Constantia"/>
                <a:sym typeface="Constantia"/>
              </a:rPr>
              <a:t>Civil</a:t>
            </a:r>
            <a:r>
              <a:rPr lang="en-US" sz="2600" b="0" i="0" u="none" strike="noStrike" cap="none" dirty="0">
                <a:solidFill>
                  <a:schemeClr val="lt1"/>
                </a:solidFill>
                <a:latin typeface="Constantia"/>
                <a:ea typeface="Constantia"/>
                <a:cs typeface="Constantia"/>
                <a:sym typeface="Constantia"/>
              </a:rPr>
              <a:t> disobedience</a:t>
            </a:r>
            <a:endParaRPr dirty="0"/>
          </a:p>
          <a:p>
            <a:pPr marL="514350" marR="0" lvl="0" indent="-514350" algn="l" rtl="0">
              <a:spcBef>
                <a:spcPts val="520"/>
              </a:spcBef>
              <a:spcAft>
                <a:spcPts val="0"/>
              </a:spcAft>
              <a:buClr>
                <a:schemeClr val="accent3"/>
              </a:buClr>
              <a:buSzPts val="2470"/>
              <a:buFont typeface="+mj-lt"/>
              <a:buAutoNum type="arabicPeriod"/>
            </a:pPr>
            <a:r>
              <a:rPr lang="en-US" sz="2600" b="0" i="0" u="none" strike="noStrike" cap="none" dirty="0">
                <a:solidFill>
                  <a:schemeClr val="lt1"/>
                </a:solidFill>
                <a:latin typeface="Constantia"/>
                <a:ea typeface="Constantia"/>
                <a:cs typeface="Constantia"/>
                <a:sym typeface="Constantia"/>
              </a:rPr>
              <a:t>Occasional </a:t>
            </a:r>
            <a:r>
              <a:rPr lang="en-US" sz="2600" b="0" i="0" u="sng" strike="noStrike" cap="none" dirty="0">
                <a:solidFill>
                  <a:schemeClr val="lt1"/>
                </a:solidFill>
                <a:latin typeface="Constantia"/>
                <a:ea typeface="Constantia"/>
                <a:cs typeface="Constantia"/>
                <a:sym typeface="Constantia"/>
              </a:rPr>
              <a:t>violent acts</a:t>
            </a:r>
            <a:endParaRPr sz="2600" b="0" i="0" u="sng" strike="noStrike" cap="none" dirty="0">
              <a:solidFill>
                <a:schemeClr val="lt1"/>
              </a:solidFill>
              <a:latin typeface="Constantia"/>
              <a:ea typeface="Constantia"/>
              <a:cs typeface="Constantia"/>
              <a:sym typeface="Constantia"/>
            </a:endParaRPr>
          </a:p>
        </p:txBody>
      </p:sp>
      <p:pic>
        <p:nvPicPr>
          <p:cNvPr id="136" name="Google Shape;136;p19" descr="http://benpeterson.files.wordpress.com/2009/04/nelson-mandela.jpg"/>
          <p:cNvPicPr preferRelativeResize="0"/>
          <p:nvPr/>
        </p:nvPicPr>
        <p:blipFill rotWithShape="1">
          <a:blip r:embed="rId3">
            <a:alphaModFix/>
          </a:blip>
          <a:srcRect/>
          <a:stretch/>
        </p:blipFill>
        <p:spPr>
          <a:xfrm>
            <a:off x="5327475" y="1972750"/>
            <a:ext cx="3248025" cy="42862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descr="South Africa is marking the 25th anniversary of the fall of apartheid in 2019.&#10;&#10;Apartheid, the Afrikaans word for &quot;apartness,&quot; was made up of a collection of strict laws targeting visible minorities in the country and is viewed as one of the darkest periods in the nation's history.&#10;&#10;For nearly half a century, non-white South Africans were stripped of their freedoms and suffered under government imposed restrictions.&#10;&#10;The face of the anti-apartheid movement became Nelson Mandela - who was jailed as a political prisoner for 27 years - whom would later become the nation's president and an icon of freedom and justice.&#10;&#10;So, how could institutionalized discrimination take hold in South Africa, and what steps were taken to bring an end to apartheid?&#10;&#10;For more info, please go to https://globalnews.ca/tag/apartheid/&#10;Subscribe to Global News Channel HERE: http://bit.ly/20fcXDc&#10;Like Global News on Facebook HERE: http://bit.ly/255GMJQ&#10;Follow Global News on Twitter HERE: http://bit.ly/1Toz8mt&#10;Follow Global News on Instagram HERE: https://bit.ly/2QZaZIB&#10;#AntiApartheid #Apartheid #SouthAfrica #SAapartheid #GlobalNews #ApartheidLaws" title="Apartheid: The rise and fall of South Africa's 'apartness' laws">
            <a:hlinkClick r:id="rId3"/>
          </p:cNvPr>
          <p:cNvPicPr preferRelativeResize="0"/>
          <p:nvPr/>
        </p:nvPicPr>
        <p:blipFill>
          <a:blip r:embed="rId4">
            <a:alphaModFix/>
          </a:blip>
          <a:stretch>
            <a:fillRect/>
          </a:stretch>
        </p:blipFill>
        <p:spPr>
          <a:xfrm>
            <a:off x="594937" y="637423"/>
            <a:ext cx="7954126" cy="5965600"/>
          </a:xfrm>
          <a:prstGeom prst="rect">
            <a:avLst/>
          </a:prstGeom>
          <a:noFill/>
          <a:ln>
            <a:noFill/>
          </a:ln>
        </p:spPr>
      </p:pic>
      <p:sp>
        <p:nvSpPr>
          <p:cNvPr id="142" name="Google Shape;142;p20"/>
          <p:cNvSpPr txBox="1">
            <a:spLocks noGrp="1"/>
          </p:cNvSpPr>
          <p:nvPr>
            <p:ph type="title"/>
          </p:nvPr>
        </p:nvSpPr>
        <p:spPr>
          <a:xfrm>
            <a:off x="457200" y="105103"/>
            <a:ext cx="8229600" cy="1466400"/>
          </a:xfrm>
          <a:prstGeom prst="rect">
            <a:avLst/>
          </a:prstGeom>
          <a:noFill/>
          <a:ln>
            <a:noFill/>
          </a:ln>
        </p:spPr>
        <p:txBody>
          <a:bodyPr spcFirstLastPara="1" wrap="square" lIns="0" tIns="45700" rIns="0" bIns="0" anchor="t" anchorCtr="0">
            <a:noAutofit/>
          </a:bodyPr>
          <a:lstStyle/>
          <a:p>
            <a:pPr marL="0" marR="0" lvl="0" indent="0" algn="l" rtl="0">
              <a:spcBef>
                <a:spcPts val="0"/>
              </a:spcBef>
              <a:spcAft>
                <a:spcPts val="0"/>
              </a:spcAft>
              <a:buClr>
                <a:schemeClr val="lt2"/>
              </a:buClr>
              <a:buSzPts val="5000"/>
              <a:buFont typeface="Calibri"/>
              <a:buNone/>
            </a:pPr>
            <a:r>
              <a:rPr lang="en-US" sz="3600" b="0" i="0" u="none" strike="noStrike" cap="none">
                <a:solidFill>
                  <a:schemeClr val="lt2"/>
                </a:solidFill>
                <a:latin typeface="Calibri"/>
                <a:ea typeface="Calibri"/>
                <a:cs typeface="Calibri"/>
                <a:sym typeface="Calibri"/>
              </a:rPr>
              <a:t>Apartheid- Examples of Resistance</a:t>
            </a:r>
            <a:endParaRPr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ow">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269</Words>
  <Application>Microsoft Office PowerPoint</Application>
  <PresentationFormat>On-screen Show (4:3)</PresentationFormat>
  <Paragraphs>47</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Noto Sans Symbols</vt:lpstr>
      <vt:lpstr>Montserrat</vt:lpstr>
      <vt:lpstr>Arial</vt:lpstr>
      <vt:lpstr>Calibri</vt:lpstr>
      <vt:lpstr>Constantia</vt:lpstr>
      <vt:lpstr>Flow</vt:lpstr>
      <vt:lpstr>Apartheid in South Africa Examining the Outlasting Effects </vt:lpstr>
      <vt:lpstr>Warm Up</vt:lpstr>
      <vt:lpstr>Apartheid- What is it?</vt:lpstr>
      <vt:lpstr>Apartheid- What is it?</vt:lpstr>
      <vt:lpstr>Apartheid- What did it do?</vt:lpstr>
      <vt:lpstr>Apartheid- What did it do?</vt:lpstr>
      <vt:lpstr>PowerPoint Presentation</vt:lpstr>
      <vt:lpstr>Apartheid- Resistance While watching the short video, give examples you see for the following...</vt:lpstr>
      <vt:lpstr>Apartheid- Examples of Resistance</vt:lpstr>
      <vt:lpstr>While you watch the video..</vt:lpstr>
      <vt:lpstr>Trevor Noah - A Personal Account</vt:lpstr>
      <vt:lpstr>Closing Questions</vt:lpstr>
      <vt:lpstr>Apartheid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Apartheid in South Africa Examining the Outlasting Effects </dc:title>
  <cp:lastModifiedBy>Lopez, Jordan H (MCHS)</cp:lastModifiedBy>
  <cp:revision>4</cp:revision>
  <dcterms:modified xsi:type="dcterms:W3CDTF">2020-02-18T20:37:18Z</dcterms:modified>
</cp:coreProperties>
</file>