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59" r:id="rId5"/>
    <p:sldId id="261" r:id="rId6"/>
    <p:sldId id="262" r:id="rId7"/>
    <p:sldId id="257" r:id="rId8"/>
    <p:sldId id="265" r:id="rId9"/>
    <p:sldId id="266" r:id="rId10"/>
    <p:sldId id="267" r:id="rId11"/>
    <p:sldId id="269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Lopez" userId="S::jordan.lopez@hcisd.org::727baded-0bde-41fc-aaa4-7fba440c3681" providerId="AD" clId="Web-{2A62EFCD-053A-4F75-B0B2-2A1600743E5E}"/>
    <pc:docChg chg="addSld modSld">
      <pc:chgData name="Jordan Lopez" userId="S::jordan.lopez@hcisd.org::727baded-0bde-41fc-aaa4-7fba440c3681" providerId="AD" clId="Web-{2A62EFCD-053A-4F75-B0B2-2A1600743E5E}" dt="2018-05-14T19:50:21.122" v="67" actId="20577"/>
      <pc:docMkLst>
        <pc:docMk/>
      </pc:docMkLst>
      <pc:sldChg chg="modSp">
        <pc:chgData name="Jordan Lopez" userId="S::jordan.lopez@hcisd.org::727baded-0bde-41fc-aaa4-7fba440c3681" providerId="AD" clId="Web-{2A62EFCD-053A-4F75-B0B2-2A1600743E5E}" dt="2018-05-14T19:46:52.977" v="12" actId="20577"/>
        <pc:sldMkLst>
          <pc:docMk/>
          <pc:sldMk cId="431402068" sldId="257"/>
        </pc:sldMkLst>
        <pc:spChg chg="mod">
          <ac:chgData name="Jordan Lopez" userId="S::jordan.lopez@hcisd.org::727baded-0bde-41fc-aaa4-7fba440c3681" providerId="AD" clId="Web-{2A62EFCD-053A-4F75-B0B2-2A1600743E5E}" dt="2018-05-14T19:46:52.977" v="12" actId="20577"/>
          <ac:spMkLst>
            <pc:docMk/>
            <pc:sldMk cId="431402068" sldId="257"/>
            <ac:spMk id="3" creationId="{00000000-0000-0000-0000-000000000000}"/>
          </ac:spMkLst>
        </pc:spChg>
      </pc:sldChg>
      <pc:sldChg chg="modSp">
        <pc:chgData name="Jordan Lopez" userId="S::jordan.lopez@hcisd.org::727baded-0bde-41fc-aaa4-7fba440c3681" providerId="AD" clId="Web-{2A62EFCD-053A-4F75-B0B2-2A1600743E5E}" dt="2018-05-14T19:45:50.039" v="2" actId="20577"/>
        <pc:sldMkLst>
          <pc:docMk/>
          <pc:sldMk cId="3544513191" sldId="258"/>
        </pc:sldMkLst>
        <pc:spChg chg="mod">
          <ac:chgData name="Jordan Lopez" userId="S::jordan.lopez@hcisd.org::727baded-0bde-41fc-aaa4-7fba440c3681" providerId="AD" clId="Web-{2A62EFCD-053A-4F75-B0B2-2A1600743E5E}" dt="2018-05-14T19:45:50.039" v="2" actId="20577"/>
          <ac:spMkLst>
            <pc:docMk/>
            <pc:sldMk cId="3544513191" sldId="258"/>
            <ac:spMk id="3" creationId="{00000000-0000-0000-0000-000000000000}"/>
          </ac:spMkLst>
        </pc:spChg>
      </pc:sldChg>
      <pc:sldChg chg="modSp">
        <pc:chgData name="Jordan Lopez" userId="S::jordan.lopez@hcisd.org::727baded-0bde-41fc-aaa4-7fba440c3681" providerId="AD" clId="Web-{2A62EFCD-053A-4F75-B0B2-2A1600743E5E}" dt="2018-05-14T19:46:18.242" v="10" actId="20577"/>
        <pc:sldMkLst>
          <pc:docMk/>
          <pc:sldMk cId="3702684722" sldId="261"/>
        </pc:sldMkLst>
        <pc:spChg chg="mod">
          <ac:chgData name="Jordan Lopez" userId="S::jordan.lopez@hcisd.org::727baded-0bde-41fc-aaa4-7fba440c3681" providerId="AD" clId="Web-{2A62EFCD-053A-4F75-B0B2-2A1600743E5E}" dt="2018-05-14T19:46:18.242" v="10" actId="20577"/>
          <ac:spMkLst>
            <pc:docMk/>
            <pc:sldMk cId="3702684722" sldId="261"/>
            <ac:spMk id="3" creationId="{00000000-0000-0000-0000-000000000000}"/>
          </ac:spMkLst>
        </pc:spChg>
      </pc:sldChg>
      <pc:sldChg chg="modSp">
        <pc:chgData name="Jordan Lopez" userId="S::jordan.lopez@hcisd.org::727baded-0bde-41fc-aaa4-7fba440c3681" providerId="AD" clId="Web-{2A62EFCD-053A-4F75-B0B2-2A1600743E5E}" dt="2018-05-14T19:47:28.025" v="19" actId="20577"/>
        <pc:sldMkLst>
          <pc:docMk/>
          <pc:sldMk cId="3453225866" sldId="267"/>
        </pc:sldMkLst>
        <pc:spChg chg="mod">
          <ac:chgData name="Jordan Lopez" userId="S::jordan.lopez@hcisd.org::727baded-0bde-41fc-aaa4-7fba440c3681" providerId="AD" clId="Web-{2A62EFCD-053A-4F75-B0B2-2A1600743E5E}" dt="2018-05-14T19:47:28.025" v="19" actId="20577"/>
          <ac:spMkLst>
            <pc:docMk/>
            <pc:sldMk cId="3453225866" sldId="267"/>
            <ac:spMk id="3" creationId="{00000000-0000-0000-0000-000000000000}"/>
          </ac:spMkLst>
        </pc:spChg>
      </pc:sldChg>
      <pc:sldChg chg="modSp">
        <pc:chgData name="Jordan Lopez" userId="S::jordan.lopez@hcisd.org::727baded-0bde-41fc-aaa4-7fba440c3681" providerId="AD" clId="Web-{2A62EFCD-053A-4F75-B0B2-2A1600743E5E}" dt="2018-05-14T19:49:27.949" v="47" actId="20577"/>
        <pc:sldMkLst>
          <pc:docMk/>
          <pc:sldMk cId="635581201" sldId="269"/>
        </pc:sldMkLst>
        <pc:spChg chg="mod">
          <ac:chgData name="Jordan Lopez" userId="S::jordan.lopez@hcisd.org::727baded-0bde-41fc-aaa4-7fba440c3681" providerId="AD" clId="Web-{2A62EFCD-053A-4F75-B0B2-2A1600743E5E}" dt="2018-05-14T19:49:27.949" v="47" actId="20577"/>
          <ac:spMkLst>
            <pc:docMk/>
            <pc:sldMk cId="635581201" sldId="269"/>
            <ac:spMk id="3" creationId="{00000000-0000-0000-0000-000000000000}"/>
          </ac:spMkLst>
        </pc:spChg>
      </pc:sldChg>
      <pc:sldChg chg="addSp delSp modSp new">
        <pc:chgData name="Jordan Lopez" userId="S::jordan.lopez@hcisd.org::727baded-0bde-41fc-aaa4-7fba440c3681" providerId="AD" clId="Web-{2A62EFCD-053A-4F75-B0B2-2A1600743E5E}" dt="2018-05-14T19:50:19.122" v="64" actId="20577"/>
        <pc:sldMkLst>
          <pc:docMk/>
          <pc:sldMk cId="4069671949" sldId="282"/>
        </pc:sldMkLst>
        <pc:spChg chg="mod">
          <ac:chgData name="Jordan Lopez" userId="S::jordan.lopez@hcisd.org::727baded-0bde-41fc-aaa4-7fba440c3681" providerId="AD" clId="Web-{2A62EFCD-053A-4F75-B0B2-2A1600743E5E}" dt="2018-05-14T19:50:19.122" v="64" actId="20577"/>
          <ac:spMkLst>
            <pc:docMk/>
            <pc:sldMk cId="4069671949" sldId="282"/>
            <ac:spMk id="2" creationId="{5A76C3DE-23CC-4865-A221-FD9921A1B254}"/>
          </ac:spMkLst>
        </pc:spChg>
        <pc:spChg chg="add del mod">
          <ac:chgData name="Jordan Lopez" userId="S::jordan.lopez@hcisd.org::727baded-0bde-41fc-aaa4-7fba440c3681" providerId="AD" clId="Web-{2A62EFCD-053A-4F75-B0B2-2A1600743E5E}" dt="2018-05-14T19:49:57.450" v="52" actId="20577"/>
          <ac:spMkLst>
            <pc:docMk/>
            <pc:sldMk cId="4069671949" sldId="282"/>
            <ac:spMk id="4" creationId="{71360C06-37F1-40FC-93B0-71A77729D94A}"/>
          </ac:spMkLst>
        </pc:spChg>
      </pc:sldChg>
    </pc:docChg>
  </pc:docChgLst>
  <pc:docChgLst>
    <pc:chgData name="Ashley David" userId="S::ashley.david@hcisd.org::6d3c8d34-c183-4d1f-ab2f-387f9d8d5c08" providerId="AD" clId="Web-{C031B804-C134-4B69-B4D5-5B0210DAA25F}"/>
    <pc:docChg chg="modSld">
      <pc:chgData name="Ashley David" userId="S::ashley.david@hcisd.org::6d3c8d34-c183-4d1f-ab2f-387f9d8d5c08" providerId="AD" clId="Web-{C031B804-C134-4B69-B4D5-5B0210DAA25F}" dt="2018-05-15T19:05:56.749" v="0"/>
      <pc:docMkLst>
        <pc:docMk/>
      </pc:docMkLst>
      <pc:sldChg chg="modSp">
        <pc:chgData name="Ashley David" userId="S::ashley.david@hcisd.org::6d3c8d34-c183-4d1f-ab2f-387f9d8d5c08" providerId="AD" clId="Web-{C031B804-C134-4B69-B4D5-5B0210DAA25F}" dt="2018-05-15T19:05:56.749" v="0"/>
        <pc:sldMkLst>
          <pc:docMk/>
          <pc:sldMk cId="3702684722" sldId="261"/>
        </pc:sldMkLst>
        <pc:picChg chg="mod">
          <ac:chgData name="Ashley David" userId="S::ashley.david@hcisd.org::6d3c8d34-c183-4d1f-ab2f-387f9d8d5c08" providerId="AD" clId="Web-{C031B804-C134-4B69-B4D5-5B0210DAA25F}" dt="2018-05-15T19:05:56.749" v="0"/>
          <ac:picMkLst>
            <pc:docMk/>
            <pc:sldMk cId="3702684722" sldId="261"/>
            <ac:picMk id="6146" creationId="{00000000-0000-0000-0000-000000000000}"/>
          </ac:picMkLst>
        </pc:picChg>
      </pc:sldChg>
    </pc:docChg>
  </pc:docChgLst>
  <pc:docChgLst>
    <pc:chgData name="Ashley David" userId="S::ashley.david@hcisd.org::6d3c8d34-c183-4d1f-ab2f-387f9d8d5c08" providerId="AD" clId="Web-{30700EDD-2649-415B-BE05-5EE0C553AEF1}"/>
    <pc:docChg chg="modSld">
      <pc:chgData name="Ashley David" userId="S::ashley.david@hcisd.org::6d3c8d34-c183-4d1f-ab2f-387f9d8d5c08" providerId="AD" clId="Web-{30700EDD-2649-415B-BE05-5EE0C553AEF1}" dt="2018-05-15T19:06:57.114" v="0"/>
      <pc:docMkLst>
        <pc:docMk/>
      </pc:docMkLst>
      <pc:sldChg chg="delSp">
        <pc:chgData name="Ashley David" userId="S::ashley.david@hcisd.org::6d3c8d34-c183-4d1f-ab2f-387f9d8d5c08" providerId="AD" clId="Web-{30700EDD-2649-415B-BE05-5EE0C553AEF1}" dt="2018-05-15T19:06:57.114" v="0"/>
        <pc:sldMkLst>
          <pc:docMk/>
          <pc:sldMk cId="3544513191" sldId="258"/>
        </pc:sldMkLst>
        <pc:spChg chg="del">
          <ac:chgData name="Ashley David" userId="S::ashley.david@hcisd.org::6d3c8d34-c183-4d1f-ab2f-387f9d8d5c08" providerId="AD" clId="Web-{30700EDD-2649-415B-BE05-5EE0C553AEF1}" dt="2018-05-15T19:06:57.114" v="0"/>
          <ac:spMkLst>
            <pc:docMk/>
            <pc:sldMk cId="3544513191" sldId="258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AA5AEB-3437-49E2-B6B5-523E03FDA9E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66CC27-68F6-4978-9BED-D9F6DDA522B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Environment Interaction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Adaptation and Modifications</a:t>
            </a:r>
          </a:p>
        </p:txBody>
      </p:sp>
    </p:spTree>
    <p:extLst>
      <p:ext uri="{BB962C8B-B14F-4D97-AF65-F5344CB8AC3E}">
        <p14:creationId xmlns:p14="http://schemas.microsoft.com/office/powerpoint/2010/main" val="356167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572434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3419856" cy="5867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US" dirty="0"/>
              <a:t>4. The </a:t>
            </a:r>
            <a:r>
              <a:rPr lang="en-US" u="sng" dirty="0"/>
              <a:t>Three Gorges River Dam </a:t>
            </a:r>
            <a:r>
              <a:rPr lang="en-US" dirty="0"/>
              <a:t>is the </a:t>
            </a:r>
            <a:r>
              <a:rPr lang="en-US" u="sng" dirty="0"/>
              <a:t>largest</a:t>
            </a:r>
            <a:r>
              <a:rPr lang="en-US" dirty="0"/>
              <a:t> in the world.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It </a:t>
            </a:r>
            <a:r>
              <a:rPr lang="en-US" u="sng" dirty="0">
                <a:solidFill>
                  <a:srgbClr val="000000"/>
                </a:solidFill>
              </a:rPr>
              <a:t>controls flooding </a:t>
            </a:r>
            <a:r>
              <a:rPr lang="en-US" dirty="0">
                <a:solidFill>
                  <a:srgbClr val="000000"/>
                </a:solidFill>
              </a:rPr>
              <a:t>in some areas, </a:t>
            </a:r>
            <a:r>
              <a:rPr lang="en-US" u="sng" dirty="0">
                <a:solidFill>
                  <a:srgbClr val="000000"/>
                </a:solidFill>
              </a:rPr>
              <a:t>causes floods </a:t>
            </a:r>
            <a:r>
              <a:rPr lang="en-US" dirty="0">
                <a:solidFill>
                  <a:srgbClr val="000000"/>
                </a:solidFill>
              </a:rPr>
              <a:t>in other places, and is the </a:t>
            </a:r>
            <a:r>
              <a:rPr lang="en-US" u="sng" dirty="0">
                <a:solidFill>
                  <a:srgbClr val="000000"/>
                </a:solidFill>
              </a:rPr>
              <a:t>largest</a:t>
            </a:r>
            <a:r>
              <a:rPr lang="en-US" dirty="0">
                <a:solidFill>
                  <a:srgbClr val="000000"/>
                </a:solidFill>
              </a:rPr>
              <a:t>  </a:t>
            </a:r>
            <a:r>
              <a:rPr lang="en-US" u="sng" dirty="0">
                <a:solidFill>
                  <a:srgbClr val="000000"/>
                </a:solidFill>
              </a:rPr>
              <a:t>energy source</a:t>
            </a:r>
            <a:r>
              <a:rPr lang="en-US" dirty="0">
                <a:solidFill>
                  <a:srgbClr val="000000"/>
                </a:solidFill>
              </a:rPr>
              <a:t> in China. </a:t>
            </a:r>
            <a:r>
              <a:rPr lang="en-US" u="sng" dirty="0">
                <a:solidFill>
                  <a:srgbClr val="000000"/>
                </a:solidFill>
              </a:rPr>
              <a:t>Millions</a:t>
            </a:r>
            <a:r>
              <a:rPr lang="en-US" dirty="0">
                <a:solidFill>
                  <a:srgbClr val="000000"/>
                </a:solidFill>
              </a:rPr>
              <a:t> of people were forced to move for it to be built. Entire towns now are </a:t>
            </a:r>
            <a:r>
              <a:rPr lang="en-US" u="sng" dirty="0">
                <a:solidFill>
                  <a:srgbClr val="000000"/>
                </a:solidFill>
              </a:rPr>
              <a:t>under water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" name="Content Placeholder 5" descr="imgr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r="19610"/>
          <a:stretch>
            <a:fillRect/>
          </a:stretch>
        </p:blipFill>
        <p:spPr>
          <a:xfrm>
            <a:off x="4876800" y="3048000"/>
            <a:ext cx="3416808" cy="3489894"/>
          </a:xfrm>
        </p:spPr>
      </p:pic>
      <p:pic>
        <p:nvPicPr>
          <p:cNvPr id="5" name="Picture 4" descr="bch_TGDat87and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419600" cy="24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4918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US" dirty="0"/>
              <a:t>5. </a:t>
            </a:r>
            <a:r>
              <a:rPr lang="en-US" u="sng" dirty="0"/>
              <a:t>Terrace Farming </a:t>
            </a:r>
            <a:r>
              <a:rPr lang="en-US" dirty="0"/>
              <a:t>uses a series of ‘</a:t>
            </a:r>
            <a:r>
              <a:rPr lang="en-US" u="sng" dirty="0"/>
              <a:t>steps</a:t>
            </a:r>
            <a:r>
              <a:rPr lang="en-US" dirty="0"/>
              <a:t>’ to farm tea and rice in China and Japan. 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This </a:t>
            </a:r>
            <a:r>
              <a:rPr lang="en-US" u="sng" dirty="0">
                <a:solidFill>
                  <a:srgbClr val="000000"/>
                </a:solidFill>
              </a:rPr>
              <a:t>saves space</a:t>
            </a:r>
            <a:r>
              <a:rPr lang="en-US" dirty="0">
                <a:solidFill>
                  <a:srgbClr val="000000"/>
                </a:solidFill>
              </a:rPr>
              <a:t>, and allows areas with </a:t>
            </a:r>
            <a:r>
              <a:rPr lang="en-US" u="sng" dirty="0">
                <a:solidFill>
                  <a:srgbClr val="000000"/>
                </a:solidFill>
              </a:rPr>
              <a:t>high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u="sng" dirty="0">
                <a:solidFill>
                  <a:srgbClr val="000000"/>
                </a:solidFill>
              </a:rPr>
              <a:t>dense populations </a:t>
            </a:r>
            <a:r>
              <a:rPr lang="en-US" dirty="0">
                <a:solidFill>
                  <a:srgbClr val="000000"/>
                </a:solidFill>
              </a:rPr>
              <a:t>to produce </a:t>
            </a:r>
            <a:r>
              <a:rPr lang="en-US" u="sng" dirty="0">
                <a:solidFill>
                  <a:srgbClr val="000000"/>
                </a:solidFill>
              </a:rPr>
              <a:t>more crops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Especially important on the small mountainous island of </a:t>
            </a:r>
            <a:r>
              <a:rPr lang="en-US" u="sng" dirty="0">
                <a:solidFill>
                  <a:srgbClr val="000000"/>
                </a:solidFill>
              </a:rPr>
              <a:t>Japan</a:t>
            </a:r>
            <a:r>
              <a:rPr lang="en-US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FF"/>
                </a:solidFill>
              </a:rPr>
              <a:t> </a:t>
            </a:r>
          </a:p>
        </p:txBody>
      </p:sp>
      <p:pic>
        <p:nvPicPr>
          <p:cNvPr id="14338" name="Picture 2" descr="http://2.bp.blogspot.com/-vnAgc0l6OHs/TteuWbZYM9I/AAAAAAAABTg/0SEu8qGLohQ/s1600/terrace+farming+in+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038600" cy="3049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c.artprintimages.com/images/art-print/terrace-farming-on-a-hillside_i-G-29-2965-DR3QD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13175" cy="285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0"/>
            <a:ext cx="357243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/>
              <a:t>Modifications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55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C3DE-23CC-4865-A221-FD9921A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29" y="-79393"/>
            <a:ext cx="3502292" cy="582284"/>
          </a:xfrm>
        </p:spPr>
        <p:txBody>
          <a:bodyPr>
            <a:normAutofit fontScale="90000"/>
          </a:bodyPr>
          <a:lstStyle/>
          <a:p>
            <a:r>
              <a:rPr lang="en-US"/>
              <a:t>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1AB9-3EAD-4AF7-9FF7-E5226BDF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6. Due to the </a:t>
            </a:r>
            <a:r>
              <a:rPr lang="en-US" u="sng" dirty="0"/>
              <a:t>Ring of Fire</a:t>
            </a:r>
            <a:r>
              <a:rPr lang="en-US" dirty="0"/>
              <a:t>, Japan has created many new building adaptations to withstand </a:t>
            </a:r>
            <a:r>
              <a:rPr lang="en-US" u="sng" dirty="0"/>
              <a:t>major earthquakes</a:t>
            </a:r>
            <a:r>
              <a:rPr lang="en-US" dirty="0"/>
              <a:t>. </a:t>
            </a:r>
          </a:p>
          <a:p>
            <a:pPr>
              <a:buFont typeface="Wingdings" charset="2"/>
              <a:buChar char="Ø"/>
            </a:pPr>
            <a:r>
              <a:rPr lang="en-US" u="sng" dirty="0"/>
              <a:t>Flexible structures</a:t>
            </a:r>
            <a:r>
              <a:rPr lang="en-US" dirty="0"/>
              <a:t>, energy </a:t>
            </a:r>
            <a:r>
              <a:rPr lang="en-US" u="sng" dirty="0"/>
              <a:t>absorbent</a:t>
            </a:r>
            <a:r>
              <a:rPr lang="en-US" dirty="0"/>
              <a:t> bases, 40 foot high </a:t>
            </a:r>
            <a:r>
              <a:rPr lang="en-US" u="sng" dirty="0"/>
              <a:t>wave walls </a:t>
            </a:r>
            <a:r>
              <a:rPr lang="en-US" dirty="0"/>
              <a:t>and various other techniques to protect the country. </a:t>
            </a:r>
          </a:p>
        </p:txBody>
      </p:sp>
      <p:pic>
        <p:nvPicPr>
          <p:cNvPr id="4" name="Picture 3" descr="main-qimg-7dbcb0df2d9e1c47dcb818fc324058d7-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/>
          <a:stretch/>
        </p:blipFill>
        <p:spPr>
          <a:xfrm>
            <a:off x="6477000" y="3505200"/>
            <a:ext cx="2516087" cy="3115216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403013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6323269" cy="63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7832"/>
            <a:ext cx="320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6777317" cy="4613429"/>
          </a:xfrm>
        </p:spPr>
        <p:txBody>
          <a:bodyPr/>
          <a:lstStyle/>
          <a:p>
            <a:pPr marL="68580" indent="0">
              <a:buNone/>
            </a:pPr>
            <a:r>
              <a:rPr lang="en-US" u="sng" dirty="0"/>
              <a:t>1. Human Adaptation</a:t>
            </a:r>
            <a:r>
              <a:rPr lang="en-US" dirty="0"/>
              <a:t>: when humans change, or ‘</a:t>
            </a:r>
            <a:r>
              <a:rPr lang="en-US" u="sng" dirty="0"/>
              <a:t>adapt</a:t>
            </a:r>
            <a:r>
              <a:rPr lang="en-US" dirty="0"/>
              <a:t>’ to survive in a specific </a:t>
            </a:r>
            <a:r>
              <a:rPr lang="en-US" u="sng" dirty="0"/>
              <a:t>environment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http://i.dailymail.co.uk/i/pix/2013/05/19/article-2326727-19DB0492000005DC-566_634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486219" cy="2303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arm3.staticflickr.com/2677/5807226275_347977931f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895600" cy="1927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_0Motwl-uMtE/TTTp8i5QpBI/AAAAAAAAAEU/CzFSDoEfnQE/s1600/800px-35-k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228600"/>
          </a:xfrm>
        </p:spPr>
        <p:txBody>
          <a:bodyPr>
            <a:normAutofit fontScale="90000"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US" dirty="0"/>
              <a:t>2. Native groups of </a:t>
            </a:r>
            <a:r>
              <a:rPr lang="en-US" u="sng" dirty="0"/>
              <a:t>Mongolians</a:t>
            </a:r>
            <a:r>
              <a:rPr lang="en-US" dirty="0"/>
              <a:t> and Russian have </a:t>
            </a:r>
            <a:r>
              <a:rPr lang="en-US" u="sng" dirty="0"/>
              <a:t>shorter limbs </a:t>
            </a:r>
            <a:r>
              <a:rPr lang="en-US" dirty="0"/>
              <a:t>than the rest of the world. 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helps them stay </a:t>
            </a:r>
            <a:r>
              <a:rPr lang="en-US" u="sng" dirty="0">
                <a:solidFill>
                  <a:schemeClr val="tx1"/>
                </a:solidFill>
              </a:rPr>
              <a:t>warm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u="sng" dirty="0">
                <a:solidFill>
                  <a:schemeClr val="tx1"/>
                </a:solidFill>
              </a:rPr>
              <a:t>Siberia Winters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 descr="http://ts1.mm.bing.net/th?id=H.480267226677426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7758"/>
            <a:ext cx="3886200" cy="2448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3136900" cy="19730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600" y="17832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31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66800"/>
            <a:ext cx="6777317" cy="47658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3. Tropical peoples of </a:t>
            </a:r>
            <a:r>
              <a:rPr lang="en-US" u="sng" dirty="0"/>
              <a:t>Thailand</a:t>
            </a:r>
            <a:r>
              <a:rPr lang="en-US" dirty="0"/>
              <a:t> are </a:t>
            </a:r>
            <a:r>
              <a:rPr lang="en-US" u="sng" dirty="0"/>
              <a:t>taller</a:t>
            </a:r>
            <a:r>
              <a:rPr lang="en-US" dirty="0"/>
              <a:t> and leaner than most Asians.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This helps them </a:t>
            </a:r>
            <a:r>
              <a:rPr lang="en-US" u="sng" dirty="0">
                <a:solidFill>
                  <a:srgbClr val="000000"/>
                </a:solidFill>
              </a:rPr>
              <a:t>live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u="sng" dirty="0">
                <a:solidFill>
                  <a:srgbClr val="000000"/>
                </a:solidFill>
              </a:rPr>
              <a:t>climb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u="sng" dirty="0">
                <a:solidFill>
                  <a:srgbClr val="000000"/>
                </a:solidFill>
              </a:rPr>
              <a:t>hunt</a:t>
            </a:r>
            <a:r>
              <a:rPr lang="en-US" dirty="0">
                <a:solidFill>
                  <a:srgbClr val="000000"/>
                </a:solidFill>
              </a:rPr>
              <a:t> in dense forests. </a:t>
            </a:r>
          </a:p>
        </p:txBody>
      </p:sp>
      <p:pic>
        <p:nvPicPr>
          <p:cNvPr id="4098" name="Picture 2" descr="http://farm3.staticflickr.com/2677/5807226275_347977931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456806" cy="2966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0600" y="17832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519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304800"/>
          </a:xfrm>
        </p:spPr>
        <p:txBody>
          <a:bodyPr>
            <a:normAutofit fontScale="90000"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US" dirty="0"/>
              <a:t>4. Until </a:t>
            </a:r>
            <a:r>
              <a:rPr lang="en-US" u="sng" dirty="0"/>
              <a:t>cows</a:t>
            </a:r>
            <a:r>
              <a:rPr lang="en-US" dirty="0"/>
              <a:t> were commonly domesticated, most adult humans were lactose intolerant. Today in China, </a:t>
            </a:r>
            <a:r>
              <a:rPr lang="en-US" u="sng" dirty="0"/>
              <a:t>94%</a:t>
            </a:r>
            <a:r>
              <a:rPr lang="en-US" dirty="0"/>
              <a:t> of the </a:t>
            </a:r>
            <a:r>
              <a:rPr lang="en-US" u="sng" dirty="0"/>
              <a:t>adult population </a:t>
            </a:r>
            <a:r>
              <a:rPr lang="en-US" dirty="0"/>
              <a:t>is lactose intolerant.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There is very </a:t>
            </a:r>
            <a:r>
              <a:rPr lang="en-US" u="sng" dirty="0">
                <a:solidFill>
                  <a:srgbClr val="000000"/>
                </a:solidFill>
              </a:rPr>
              <a:t>little room </a:t>
            </a:r>
            <a:r>
              <a:rPr lang="en-US" dirty="0">
                <a:solidFill>
                  <a:srgbClr val="000000"/>
                </a:solidFill>
              </a:rPr>
              <a:t>for livestock in China, so </a:t>
            </a:r>
            <a:r>
              <a:rPr lang="en-US" dirty="0" err="1">
                <a:solidFill>
                  <a:srgbClr val="000000"/>
                </a:solidFill>
              </a:rPr>
              <a:t>Cows</a:t>
            </a:r>
            <a:r>
              <a:rPr lang="en-US" dirty="0">
                <a:solidFill>
                  <a:srgbClr val="000000"/>
                </a:solidFill>
              </a:rPr>
              <a:t> Milk is </a:t>
            </a:r>
            <a:r>
              <a:rPr lang="en-US" u="sng" dirty="0">
                <a:solidFill>
                  <a:srgbClr val="000000"/>
                </a:solidFill>
              </a:rPr>
              <a:t>uncommon</a:t>
            </a:r>
            <a:r>
              <a:rPr lang="en-US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6146" name="Picture 2" descr="http://naturotherapist.files.wordpress.com/2012/05/lactose-intole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30" y="3591464"/>
            <a:ext cx="1676400" cy="1680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4.mm.bing.net/th?id=H.499150911183261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5310187" cy="2336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00600" y="17832"/>
            <a:ext cx="3200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52400"/>
            <a:ext cx="3343834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8200"/>
            <a:ext cx="6777317" cy="4994429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5. </a:t>
            </a:r>
            <a:r>
              <a:rPr lang="en-US" u="sng" dirty="0"/>
              <a:t>Sherpa’s</a:t>
            </a:r>
            <a:r>
              <a:rPr lang="en-US" dirty="0"/>
              <a:t> of </a:t>
            </a:r>
            <a:r>
              <a:rPr lang="en-US" u="sng" dirty="0"/>
              <a:t>Mount Everest </a:t>
            </a:r>
            <a:r>
              <a:rPr lang="en-US" dirty="0"/>
              <a:t>and the </a:t>
            </a:r>
            <a:r>
              <a:rPr lang="en-US" u="sng" dirty="0"/>
              <a:t>Himalayas</a:t>
            </a:r>
            <a:r>
              <a:rPr lang="en-US" dirty="0"/>
              <a:t> require less oxygen than the rest of the world’s population to breath. 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Their red blood cells are actually a different shape, and </a:t>
            </a:r>
            <a:r>
              <a:rPr lang="en-US" u="sng" dirty="0">
                <a:solidFill>
                  <a:srgbClr val="000000"/>
                </a:solidFill>
              </a:rPr>
              <a:t>carries more oxygen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i.dailymail.co.uk/i/pix/2013/05/19/article-2326727-19DB0492000005DC-566_634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486219" cy="2303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epal-everest-por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72" y="3581400"/>
            <a:ext cx="392474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2400"/>
            <a:ext cx="33528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6777317" cy="4842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US" u="sng" dirty="0"/>
              <a:t>1. Modifications</a:t>
            </a:r>
            <a:r>
              <a:rPr lang="en-US" dirty="0"/>
              <a:t>: When we </a:t>
            </a:r>
            <a:r>
              <a:rPr lang="en-US" u="sng" dirty="0"/>
              <a:t>change</a:t>
            </a:r>
            <a:r>
              <a:rPr lang="en-US" dirty="0"/>
              <a:t> the </a:t>
            </a:r>
            <a:r>
              <a:rPr lang="en-US" u="sng" dirty="0"/>
              <a:t>environment</a:t>
            </a:r>
            <a:r>
              <a:rPr lang="en-US" dirty="0"/>
              <a:t>, or our way of life, to meet  </a:t>
            </a:r>
            <a:r>
              <a:rPr lang="en-US" u="sng" dirty="0"/>
              <a:t>survival</a:t>
            </a:r>
            <a:r>
              <a:rPr lang="en-US" dirty="0"/>
              <a:t> needs and to </a:t>
            </a:r>
            <a:r>
              <a:rPr lang="en-US" i="1" u="sng" dirty="0"/>
              <a:t>enhance</a:t>
            </a:r>
            <a:r>
              <a:rPr lang="en-US" i="1" dirty="0"/>
              <a:t> longevity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1026" name="Picture 2" descr="http://farm4.staticflickr.com/3311/3638759137_80e3f0012a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735838" cy="2455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umbs.dreamstime.com/z/monsoon-season-ayuttaya-thailand-2011-21462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6155" r="35883" b="10769"/>
          <a:stretch/>
        </p:blipFill>
        <p:spPr bwMode="auto">
          <a:xfrm>
            <a:off x="5715000" y="3352800"/>
            <a:ext cx="290021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ravelshoeproductions.com/wp-content/uploads/2011/04/Great-Wall-of-C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084211" cy="1374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ircleofblue.org/waternews/wp-content/uploads/2013/05/AParker_India_Coal_MG_8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981200" cy="1321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0206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68962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2. Houses in </a:t>
            </a:r>
            <a:r>
              <a:rPr lang="en-US" u="sng" dirty="0"/>
              <a:t>Monsoon</a:t>
            </a:r>
            <a:r>
              <a:rPr lang="en-US" dirty="0"/>
              <a:t> stricken Bangladesh have been built on </a:t>
            </a:r>
            <a:r>
              <a:rPr lang="en-US" u="sng" dirty="0"/>
              <a:t>stilts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Ø"/>
            </a:pPr>
            <a:r>
              <a:rPr lang="en-US" u="sng" dirty="0">
                <a:solidFill>
                  <a:srgbClr val="000000"/>
                </a:solidFill>
              </a:rPr>
              <a:t>Annual flooding</a:t>
            </a:r>
            <a:r>
              <a:rPr lang="en-US" dirty="0">
                <a:solidFill>
                  <a:srgbClr val="000000"/>
                </a:solidFill>
              </a:rPr>
              <a:t>, which is needed for Rice, would </a:t>
            </a:r>
            <a:r>
              <a:rPr lang="en-US" u="sng" dirty="0">
                <a:solidFill>
                  <a:srgbClr val="000000"/>
                </a:solidFill>
              </a:rPr>
              <a:t>sweep</a:t>
            </a:r>
            <a:r>
              <a:rPr lang="en-US" dirty="0">
                <a:solidFill>
                  <a:srgbClr val="000000"/>
                </a:solidFill>
              </a:rPr>
              <a:t> away anything on the </a:t>
            </a:r>
            <a:r>
              <a:rPr lang="en-US" u="sng" dirty="0">
                <a:solidFill>
                  <a:srgbClr val="000000"/>
                </a:solidFill>
              </a:rPr>
              <a:t>ground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10242" name="Picture 2" descr="http://www.ecoboot.nl/artikelen/WeblogFloatingCommunitiesGraphics/TiesCambodiaHouseOnStilts640x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695785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umbs.dreamstime.com/z/monsoon-season-ayuttaya-thailand-2011-21462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6155" r="35883" b="10769"/>
          <a:stretch/>
        </p:blipFill>
        <p:spPr bwMode="auto">
          <a:xfrm>
            <a:off x="4876800" y="3235036"/>
            <a:ext cx="290021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0"/>
            <a:ext cx="357243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/>
              <a:t>Modifications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59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6777317" cy="5032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/>
              <a:t>3. The </a:t>
            </a:r>
            <a:r>
              <a:rPr lang="en-US" u="sng" dirty="0"/>
              <a:t>Great Wall of China </a:t>
            </a:r>
            <a:r>
              <a:rPr lang="en-US" dirty="0"/>
              <a:t>was used as a large scale source of </a:t>
            </a:r>
            <a:r>
              <a:rPr lang="en-US" u="sng" dirty="0"/>
              <a:t>protection</a:t>
            </a:r>
            <a:r>
              <a:rPr lang="en-US" dirty="0"/>
              <a:t> from invading enemies. 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It has changed the </a:t>
            </a:r>
            <a:r>
              <a:rPr lang="en-US" u="sng" dirty="0">
                <a:solidFill>
                  <a:srgbClr val="000000"/>
                </a:solidFill>
              </a:rPr>
              <a:t>environment</a:t>
            </a:r>
            <a:r>
              <a:rPr lang="en-US" dirty="0">
                <a:solidFill>
                  <a:srgbClr val="000000"/>
                </a:solidFill>
              </a:rPr>
              <a:t> and caused </a:t>
            </a:r>
            <a:r>
              <a:rPr lang="en-US" u="sng" dirty="0">
                <a:solidFill>
                  <a:srgbClr val="000000"/>
                </a:solidFill>
              </a:rPr>
              <a:t>social divisions </a:t>
            </a:r>
            <a:r>
              <a:rPr lang="en-US" dirty="0">
                <a:solidFill>
                  <a:srgbClr val="000000"/>
                </a:solidFill>
              </a:rPr>
              <a:t>with once connected peoples.</a:t>
            </a:r>
          </a:p>
          <a:p>
            <a:endParaRPr lang="en-US" dirty="0"/>
          </a:p>
        </p:txBody>
      </p:sp>
      <p:pic>
        <p:nvPicPr>
          <p:cNvPr id="11266" name="Picture 2" descr="http://www.travelshoeproductions.com/wp-content/uploads/2011/04/Great-Wall-of-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73" y="3200400"/>
            <a:ext cx="4737727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reat-wallofchina.com/images/map-of-china-for-kids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0"/>
            <a:ext cx="3572434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/>
              <a:t>Modifications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7050287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3559</TotalTime>
  <Words>376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Human Environment Interaction </vt:lpstr>
      <vt:lpstr>Adaptations</vt:lpstr>
      <vt:lpstr>PowerPoint Presentation</vt:lpstr>
      <vt:lpstr>PowerPoint Presentation</vt:lpstr>
      <vt:lpstr>PowerPoint Presentation</vt:lpstr>
      <vt:lpstr>Adaptations</vt:lpstr>
      <vt:lpstr>Modifications</vt:lpstr>
      <vt:lpstr>PowerPoint Presentation</vt:lpstr>
      <vt:lpstr>PowerPoint Presentation</vt:lpstr>
      <vt:lpstr>Modifications</vt:lpstr>
      <vt:lpstr>PowerPoint Presentation</vt:lpstr>
      <vt:lpstr>Modifications</vt:lpstr>
      <vt:lpstr>PowerPoint Presentation</vt:lpstr>
    </vt:vector>
  </TitlesOfParts>
  <Company>Harlingen 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Environment Interaction</dc:title>
  <dc:creator>Jordan Lopez</dc:creator>
  <cp:lastModifiedBy>Jordan  Lopez</cp:lastModifiedBy>
  <cp:revision>35</cp:revision>
  <dcterms:created xsi:type="dcterms:W3CDTF">2013-11-06T17:59:23Z</dcterms:created>
  <dcterms:modified xsi:type="dcterms:W3CDTF">2018-05-15T19:06:58Z</dcterms:modified>
</cp:coreProperties>
</file>